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66"/>
    <a:srgbClr val="FFFF99"/>
    <a:srgbClr val="D2984F"/>
    <a:srgbClr val="2D888A"/>
    <a:srgbClr val="C48C55"/>
    <a:srgbClr val="885D2A"/>
    <a:srgbClr val="FFCC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35465" autoAdjust="0"/>
  </p:normalViewPr>
  <p:slideViewPr>
    <p:cSldViewPr snapToGrid="0">
      <p:cViewPr>
        <p:scale>
          <a:sx n="40" d="100"/>
          <a:sy n="40" d="100"/>
        </p:scale>
        <p:origin x="32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023F3-9646-489A-8033-440BEDDF67D6}" type="datetimeFigureOut">
              <a:rPr lang="en-AU" smtClean="0"/>
              <a:t>16/10/2020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C7EAD-7517-4E9C-BB17-5686CDFA1D46}" type="slidenum">
              <a:rPr lang="en-AU" smtClean="0"/>
              <a:t>‹#›</a:t>
            </a:fld>
            <a:endParaRPr lang="en-AU"/>
          </a:p>
        </p:txBody>
      </p:sp>
    </p:spTree>
    <p:extLst>
      <p:ext uri="{BB962C8B-B14F-4D97-AF65-F5344CB8AC3E}">
        <p14:creationId xmlns:p14="http://schemas.microsoft.com/office/powerpoint/2010/main" val="107992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dirty="0" smtClean="0">
                <a:ln>
                  <a:noFill/>
                </a:ln>
                <a:solidFill>
                  <a:srgbClr val="0033CC"/>
                </a:solidFill>
                <a:effectLst/>
                <a:uLnTx/>
                <a:uFillTx/>
                <a:latin typeface="+mn-lt"/>
                <a:ea typeface="+mn-ea"/>
                <a:cs typeface="+mn-cs"/>
              </a:rPr>
              <a:t>Note to presenter: currently there is no animation within each slide, the image and text appear together ….. an alternative presentation could be to first bring up the image and animate the text to follow or combination whichever is the presenters preference. Having a pointer will help people to focus on specific aspects through out the presentation</a:t>
            </a:r>
          </a:p>
          <a:p>
            <a:endParaRPr lang="en-AU" b="1" dirty="0" smtClean="0"/>
          </a:p>
          <a:p>
            <a:endParaRPr lang="en-AU" b="1" dirty="0" smtClean="0"/>
          </a:p>
          <a:p>
            <a:r>
              <a:rPr lang="en-AU" b="1" dirty="0" smtClean="0"/>
              <a:t>Welcome</a:t>
            </a:r>
            <a:r>
              <a:rPr lang="en-AU" b="1" baseline="0" dirty="0" smtClean="0"/>
              <a:t> | Prayer | Introduction</a:t>
            </a:r>
          </a:p>
          <a:p>
            <a:endParaRPr lang="en-AU" baseline="0" dirty="0" smtClean="0"/>
          </a:p>
          <a:p>
            <a:r>
              <a:rPr lang="en-AU" b="1" baseline="0" dirty="0" smtClean="0"/>
              <a:t>Context</a:t>
            </a:r>
          </a:p>
          <a:p>
            <a:pPr marL="228600" indent="-228600">
              <a:buFont typeface="+mj-lt"/>
              <a:buAutoNum type="arabicPeriod"/>
            </a:pPr>
            <a:r>
              <a:rPr lang="en-AU" b="0" baseline="0" dirty="0" smtClean="0"/>
              <a:t>Aboriginal/Torres Strait Lutheran communities continue today across Australia. It is estimated that there are between 6,000 – 7,000 Aboriginal/Torres Strait Islanders who identify as Lutheran predominantly in the following areas:</a:t>
            </a:r>
          </a:p>
          <a:p>
            <a:pPr marL="685800" lvl="1" indent="-228600">
              <a:buFont typeface="Arial" panose="020B0604020202020204" pitchFamily="34" charset="0"/>
              <a:buChar char="•"/>
            </a:pPr>
            <a:r>
              <a:rPr lang="en-AU" b="0" baseline="0" dirty="0" smtClean="0"/>
              <a:t>SA: Port Lincoln, Ceduna, </a:t>
            </a:r>
            <a:r>
              <a:rPr lang="en-AU" b="0" baseline="0" dirty="0" err="1" smtClean="0"/>
              <a:t>Koonibba</a:t>
            </a:r>
            <a:r>
              <a:rPr lang="en-AU" b="0" baseline="0" dirty="0" smtClean="0"/>
              <a:t>, Yalata, Oak Valley, </a:t>
            </a:r>
            <a:r>
              <a:rPr lang="en-AU" b="0" baseline="0" dirty="0" err="1" smtClean="0"/>
              <a:t>Ferryden</a:t>
            </a:r>
            <a:r>
              <a:rPr lang="en-AU" b="0" baseline="0" dirty="0" smtClean="0"/>
              <a:t> Park</a:t>
            </a:r>
          </a:p>
          <a:p>
            <a:pPr marL="685800" lvl="1" indent="-228600">
              <a:buFont typeface="Arial" panose="020B0604020202020204" pitchFamily="34" charset="0"/>
              <a:buChar char="•"/>
            </a:pPr>
            <a:r>
              <a:rPr lang="en-AU" b="0" baseline="0" dirty="0" smtClean="0"/>
              <a:t>NT: Central Australia …. 40 (</a:t>
            </a:r>
            <a:r>
              <a:rPr lang="en-AU" b="0" baseline="0" dirty="0" err="1" smtClean="0"/>
              <a:t>approx</a:t>
            </a:r>
            <a:r>
              <a:rPr lang="en-AU" b="0" baseline="0" dirty="0" smtClean="0"/>
              <a:t>) communities Alice Springs, Hermannsburg, and surrounding communities</a:t>
            </a:r>
          </a:p>
          <a:p>
            <a:pPr marL="685800" lvl="1" indent="-228600">
              <a:buFont typeface="Arial" panose="020B0604020202020204" pitchFamily="34" charset="0"/>
              <a:buChar char="•"/>
            </a:pPr>
            <a:r>
              <a:rPr lang="en-AU" b="0" baseline="0" dirty="0" smtClean="0"/>
              <a:t>QLD: Hope Vale, </a:t>
            </a:r>
            <a:r>
              <a:rPr lang="en-AU" b="0" baseline="0" dirty="0" err="1" smtClean="0"/>
              <a:t>Wujal</a:t>
            </a:r>
            <a:r>
              <a:rPr lang="en-AU" b="0" baseline="0" dirty="0" smtClean="0"/>
              <a:t> </a:t>
            </a:r>
            <a:r>
              <a:rPr lang="en-AU" b="0" baseline="0" dirty="0" err="1" smtClean="0"/>
              <a:t>Wujal</a:t>
            </a:r>
            <a:r>
              <a:rPr lang="en-AU" b="0" baseline="0" dirty="0" smtClean="0"/>
              <a:t>, Coen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baseline="0" dirty="0" smtClean="0"/>
              <a:t>Scattered groups within the rural and more urban areas of towns and cities across Australia (</a:t>
            </a:r>
            <a:r>
              <a:rPr lang="en-AU" b="0" i="1" u="sng" baseline="0" dirty="0" smtClean="0"/>
              <a:t>we should never assume that we do not have Aboriginal or Torres Strait Islander people worshipping with us in our ministry spaces</a:t>
            </a:r>
            <a:r>
              <a:rPr lang="en-AU"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dirty="0" smtClean="0"/>
              <a:t>LCA has more than150 years of history of ministry and engagement with First Nations / Aboriginal and Torres Strait Islander peoples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dirty="0" smtClean="0"/>
              <a:t>Great stories exist of Aboriginal and non-Aboriginal peoples working together, side by side, together, to share the Christian gospel and growing as God’s people across Australia.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dirty="0" smtClean="0"/>
              <a:t>Outside of these Lutheran Aboriginal communities, many of these great stories are not well known amongst the wider Lutheran church, with even less understood or appreciated of the differing cultures of First Nations peoples and what is important to them and their faith journeys as a valued part of the Lutheran Church.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dirty="0" smtClean="0"/>
              <a:t>At the 2018 LCA General Convention of Synod – our church said we can do better – and voted yes to developing a Reconciliation Action Plan (RAP).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dirty="0" smtClean="0"/>
              <a:t>The first step in this process was to develop and prepare a Reflect RAP ….. Where as a church we would first reflect on our past and existing relationships with First Nations peoples.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dirty="0" smtClean="0"/>
              <a:t>Amongst a range of consultative decisions about the development of the RAP, an artwork was developed to inspire the thinking and appreciation for the task ahead 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dirty="0" smtClean="0"/>
              <a:t>As you can see on the screen – the artwork is of the Cross entitled ‘Many Eyes’ …. it has become this inspiration.</a:t>
            </a:r>
          </a:p>
        </p:txBody>
      </p:sp>
      <p:sp>
        <p:nvSpPr>
          <p:cNvPr id="4" name="Slide Number Placeholder 3"/>
          <p:cNvSpPr>
            <a:spLocks noGrp="1"/>
          </p:cNvSpPr>
          <p:nvPr>
            <p:ph type="sldNum" sz="quarter" idx="10"/>
          </p:nvPr>
        </p:nvSpPr>
        <p:spPr/>
        <p:txBody>
          <a:bodyPr/>
          <a:lstStyle/>
          <a:p>
            <a:fld id="{7BBC7EAD-7517-4E9C-BB17-5686CDFA1D46}" type="slidenum">
              <a:rPr lang="en-AU" smtClean="0"/>
              <a:t>1</a:t>
            </a:fld>
            <a:endParaRPr lang="en-AU"/>
          </a:p>
        </p:txBody>
      </p:sp>
    </p:spTree>
    <p:extLst>
      <p:ext uri="{BB962C8B-B14F-4D97-AF65-F5344CB8AC3E}">
        <p14:creationId xmlns:p14="http://schemas.microsoft.com/office/powerpoint/2010/main" val="235656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LCA RAP Reconciliation Vision Statement</a:t>
            </a:r>
          </a:p>
          <a:p>
            <a:endParaRPr lang="en-AU" dirty="0" smtClean="0"/>
          </a:p>
          <a:p>
            <a:endParaRPr lang="en-AU" dirty="0" smtClean="0"/>
          </a:p>
          <a:p>
            <a:r>
              <a:rPr lang="en-AU" dirty="0" smtClean="0"/>
              <a:t>Opportunity to reflect on the messages within</a:t>
            </a:r>
            <a:r>
              <a:rPr lang="en-AU" dirty="0" smtClean="0"/>
              <a:t>.</a:t>
            </a:r>
          </a:p>
          <a:p>
            <a:endParaRPr lang="en-AU" dirty="0" smtClean="0"/>
          </a:p>
          <a:p>
            <a:r>
              <a:rPr lang="en-AU" dirty="0" smtClean="0"/>
              <a:t>God invites you</a:t>
            </a:r>
            <a:r>
              <a:rPr lang="en-AU" baseline="0" dirty="0" smtClean="0"/>
              <a:t> on this journey of reconciliation ….. w</a:t>
            </a:r>
            <a:r>
              <a:rPr lang="en-AU" dirty="0" smtClean="0"/>
              <a:t>hat might be your response to this personal call to action?  </a:t>
            </a:r>
          </a:p>
          <a:p>
            <a:endParaRPr lang="en-AU" dirty="0" smtClean="0"/>
          </a:p>
          <a:p>
            <a:endParaRPr lang="en-AU" dirty="0" smtClean="0"/>
          </a:p>
          <a:p>
            <a:r>
              <a:rPr lang="en-AU" b="1" dirty="0" smtClean="0"/>
              <a:t>Final </a:t>
            </a:r>
            <a:r>
              <a:rPr lang="en-AU" b="1" dirty="0" smtClean="0"/>
              <a:t>prayer</a:t>
            </a:r>
            <a:endParaRPr lang="en-AU" b="1" dirty="0"/>
          </a:p>
        </p:txBody>
      </p:sp>
      <p:sp>
        <p:nvSpPr>
          <p:cNvPr id="4" name="Slide Number Placeholder 3"/>
          <p:cNvSpPr>
            <a:spLocks noGrp="1"/>
          </p:cNvSpPr>
          <p:nvPr>
            <p:ph type="sldNum" sz="quarter" idx="10"/>
          </p:nvPr>
        </p:nvSpPr>
        <p:spPr/>
        <p:txBody>
          <a:bodyPr/>
          <a:lstStyle/>
          <a:p>
            <a:fld id="{7BBC7EAD-7517-4E9C-BB17-5686CDFA1D46}" type="slidenum">
              <a:rPr lang="en-AU" smtClean="0"/>
              <a:t>10</a:t>
            </a:fld>
            <a:endParaRPr lang="en-AU"/>
          </a:p>
        </p:txBody>
      </p:sp>
    </p:spTree>
    <p:extLst>
      <p:ext uri="{BB962C8B-B14F-4D97-AF65-F5344CB8AC3E}">
        <p14:creationId xmlns:p14="http://schemas.microsoft.com/office/powerpoint/2010/main" val="163571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dirty="0" smtClean="0"/>
              <a:t>This artwork (Many Eyes) is the handiwork of a young Aboriginal boy, Henry.</a:t>
            </a:r>
          </a:p>
          <a:p>
            <a:pPr marL="228600" indent="-228600">
              <a:buFont typeface="+mj-lt"/>
              <a:buAutoNum type="arabicPeriod"/>
            </a:pPr>
            <a:endParaRPr lang="en-AU" dirty="0" smtClean="0"/>
          </a:p>
          <a:p>
            <a:pPr marL="228600" indent="-228600">
              <a:buFont typeface="+mj-lt"/>
              <a:buAutoNum type="arabicPeriod"/>
            </a:pPr>
            <a:r>
              <a:rPr lang="en-AU" dirty="0" smtClean="0"/>
              <a:t>Henry’s</a:t>
            </a:r>
            <a:r>
              <a:rPr lang="en-AU" baseline="0" dirty="0" smtClean="0"/>
              <a:t> family heritage extends to Eastern Aranda (North East of Alice Springs) and </a:t>
            </a:r>
            <a:r>
              <a:rPr lang="en-AU" baseline="0" dirty="0" err="1" smtClean="0"/>
              <a:t>Wangkangurru</a:t>
            </a:r>
            <a:r>
              <a:rPr lang="en-AU" baseline="0" dirty="0" smtClean="0"/>
              <a:t> (Simpson Desert SA) </a:t>
            </a:r>
          </a:p>
          <a:p>
            <a:pPr marL="228600" indent="-228600">
              <a:buFont typeface="+mj-lt"/>
              <a:buAutoNum type="arabicPeriod"/>
            </a:pPr>
            <a:endParaRPr lang="en-AU" baseline="0" dirty="0" smtClean="0"/>
          </a:p>
          <a:p>
            <a:pPr marL="228600" indent="-228600">
              <a:buFont typeface="+mj-lt"/>
              <a:buAutoNum type="arabicPeriod"/>
            </a:pPr>
            <a:r>
              <a:rPr lang="en-AU" baseline="0" dirty="0" smtClean="0"/>
              <a:t>Henry was just 9 years of age in 2018, when he created this artwork.</a:t>
            </a:r>
          </a:p>
          <a:p>
            <a:pPr marL="228600" indent="-228600">
              <a:buFont typeface="+mj-lt"/>
              <a:buAutoNum type="arabicPeriod"/>
            </a:pPr>
            <a:endParaRPr lang="en-AU" baseline="0" dirty="0" smtClean="0"/>
          </a:p>
          <a:p>
            <a:pPr marL="228600" indent="-228600">
              <a:buFont typeface="+mj-lt"/>
              <a:buAutoNum type="arabicPeriod"/>
            </a:pPr>
            <a:r>
              <a:rPr lang="en-AU" baseline="0" dirty="0" smtClean="0"/>
              <a:t>As part of a Reconciliation Week exercise in his school (a Lutheran school) Henry along with his class was asked what they understood by reconciliation.</a:t>
            </a:r>
          </a:p>
          <a:p>
            <a:pPr marL="228600" indent="-228600">
              <a:buFont typeface="+mj-lt"/>
              <a:buAutoNum type="arabicPeriod"/>
            </a:pPr>
            <a:endParaRPr lang="en-AU" baseline="0" dirty="0" smtClean="0"/>
          </a:p>
          <a:p>
            <a:pPr marL="228600" indent="-228600">
              <a:buFont typeface="+mj-lt"/>
              <a:buAutoNum type="arabicPeriod"/>
            </a:pPr>
            <a:r>
              <a:rPr lang="en-AU" baseline="0" dirty="0" smtClean="0"/>
              <a:t>…. Listen/Read what Henry has to say about his painting.</a:t>
            </a:r>
          </a:p>
          <a:p>
            <a:pPr marL="228600" indent="-228600">
              <a:buFont typeface="+mj-lt"/>
              <a:buAutoNum type="arabicPeriod"/>
            </a:pPr>
            <a:endParaRPr lang="en-AU" baseline="0" dirty="0" smtClean="0"/>
          </a:p>
          <a:p>
            <a:pPr marL="457200" lvl="1" indent="0">
              <a:buFont typeface="+mj-lt"/>
              <a:buNone/>
            </a:pPr>
            <a:r>
              <a:rPr lang="en-AU" b="1" i="1" baseline="0" dirty="0" smtClean="0"/>
              <a:t>It’s about how there is one God and there are lots of people … we are all different – that’s a good thing - because we can all see different parts of God and share that with each other … That way we can all learn from each other.</a:t>
            </a:r>
          </a:p>
          <a:p>
            <a:pPr marL="228600" indent="-228600">
              <a:buFont typeface="+mj-lt"/>
              <a:buAutoNum type="arabicPeriod"/>
            </a:pPr>
            <a:endParaRPr lang="en-AU" b="1" i="1" baseline="0" dirty="0" smtClean="0"/>
          </a:p>
          <a:p>
            <a:pPr marL="228600" indent="-228600">
              <a:buFont typeface="+mj-lt"/>
              <a:buAutoNum type="arabicPeriod"/>
            </a:pPr>
            <a:r>
              <a:rPr lang="en-AU" b="0" i="0" baseline="0" dirty="0" smtClean="0"/>
              <a:t>This from the mouth of a 9 year old!</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BBC7EAD-7517-4E9C-BB17-5686CDFA1D46}" type="slidenum">
              <a:rPr lang="en-AU" smtClean="0"/>
              <a:t>2</a:t>
            </a:fld>
            <a:endParaRPr lang="en-AU"/>
          </a:p>
        </p:txBody>
      </p:sp>
    </p:spTree>
    <p:extLst>
      <p:ext uri="{BB962C8B-B14F-4D97-AF65-F5344CB8AC3E}">
        <p14:creationId xmlns:p14="http://schemas.microsoft.com/office/powerpoint/2010/main" val="41146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Others have looked at this artwork and the following are</a:t>
            </a:r>
            <a:r>
              <a:rPr lang="en-AU" b="0" baseline="0" dirty="0" smtClean="0"/>
              <a:t> </a:t>
            </a:r>
            <a:r>
              <a:rPr lang="en-AU" b="0" dirty="0" smtClean="0"/>
              <a:t>their thoughts of the things they drew from Henry’s painting</a:t>
            </a:r>
          </a:p>
          <a:p>
            <a:endParaRPr lang="en-AU" b="0" dirty="0" smtClean="0"/>
          </a:p>
          <a:p>
            <a:pPr marL="171450" indent="-171450">
              <a:buFont typeface="Wingdings" panose="05000000000000000000" pitchFamily="2" charset="2"/>
              <a:buChar char="v"/>
            </a:pPr>
            <a:r>
              <a:rPr lang="en-AU" b="1" u="sng" dirty="0" smtClean="0"/>
              <a:t>Many eyes, Many people, Many tasks</a:t>
            </a:r>
          </a:p>
          <a:p>
            <a:endParaRPr lang="en-AU" b="1" dirty="0" smtClean="0"/>
          </a:p>
          <a:p>
            <a:pPr marL="171450" indent="-171450">
              <a:buFont typeface="Arial" panose="020B0604020202020204" pitchFamily="34" charset="0"/>
              <a:buChar char="•"/>
            </a:pPr>
            <a:r>
              <a:rPr lang="en-AU" b="0" dirty="0" smtClean="0"/>
              <a:t>Firstly, focus on those images around the cross – some we can easily recognise as eyes, others are</a:t>
            </a:r>
            <a:r>
              <a:rPr lang="en-AU" b="0" baseline="0" dirty="0" smtClean="0"/>
              <a:t> smaller – there are lots of them (79 pairs + 147 ‘eyeballs bordering the cross!!!!)</a:t>
            </a:r>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baseline="0" dirty="0" smtClean="0"/>
              <a:t>These eyes represent that there are </a:t>
            </a:r>
            <a:r>
              <a:rPr lang="en-AU" b="1" u="sng" baseline="0" dirty="0" smtClean="0"/>
              <a:t>many thoughts,</a:t>
            </a:r>
            <a:r>
              <a:rPr lang="en-AU" b="0" baseline="0" dirty="0" smtClean="0"/>
              <a:t> ideas and views about reconciliation …. this is okay and these differing views do not have to be problematic</a:t>
            </a:r>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baseline="0" dirty="0" smtClean="0"/>
              <a:t>The many eyes represent the </a:t>
            </a:r>
            <a:r>
              <a:rPr lang="en-AU" b="1" u="sng" baseline="0" dirty="0" smtClean="0"/>
              <a:t>many people </a:t>
            </a:r>
            <a:r>
              <a:rPr lang="en-AU" b="0" baseline="0" dirty="0" smtClean="0"/>
              <a:t>who have been on this journey – some for many years</a:t>
            </a:r>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baseline="0" dirty="0" smtClean="0"/>
              <a:t>At present the reconciliation journey has not reached its destination – these many eyes represent the </a:t>
            </a:r>
            <a:r>
              <a:rPr lang="en-AU" b="1" u="sng" baseline="0" dirty="0" smtClean="0"/>
              <a:t>many things yet to be done</a:t>
            </a:r>
          </a:p>
          <a:p>
            <a:pPr marL="171450" indent="-171450">
              <a:buFont typeface="Arial" panose="020B0604020202020204" pitchFamily="34" charset="0"/>
              <a:buChar char="•"/>
            </a:pPr>
            <a:endParaRPr lang="en-AU" b="1" u="sng" baseline="0" dirty="0" smtClean="0"/>
          </a:p>
          <a:p>
            <a:pPr marL="171450" indent="-171450">
              <a:buFont typeface="Arial" panose="020B0604020202020204" pitchFamily="34" charset="0"/>
              <a:buChar char="•"/>
            </a:pPr>
            <a:r>
              <a:rPr lang="en-AU" b="1" u="sng" baseline="0" dirty="0" smtClean="0"/>
              <a:t>And there are many people </a:t>
            </a:r>
            <a:r>
              <a:rPr lang="en-AU" b="0" u="none" baseline="0" dirty="0" smtClean="0"/>
              <a:t>who are needed to get these things done</a:t>
            </a:r>
          </a:p>
          <a:p>
            <a:pPr marL="171450" indent="-171450">
              <a:buFont typeface="Arial" panose="020B0604020202020204" pitchFamily="34" charset="0"/>
              <a:buChar char="•"/>
            </a:pPr>
            <a:endParaRPr lang="en-AU" b="0" u="none" baseline="0" dirty="0" smtClean="0"/>
          </a:p>
          <a:p>
            <a:pPr marL="171450" indent="-171450">
              <a:buFont typeface="Arial" panose="020B0604020202020204" pitchFamily="34" charset="0"/>
              <a:buChar char="•"/>
            </a:pPr>
            <a:r>
              <a:rPr lang="en-AU" b="0" u="none" baseline="0" dirty="0" smtClean="0"/>
              <a:t>Perhaps you can see something further in these many eyes?</a:t>
            </a:r>
            <a:endParaRPr lang="en-AU" b="1" u="sng" baseline="0" dirty="0" smtClean="0"/>
          </a:p>
          <a:p>
            <a:endParaRPr lang="en-AU" b="0" baseline="0" dirty="0" smtClean="0"/>
          </a:p>
          <a:p>
            <a:endParaRPr lang="en-AU" b="0" baseline="0" dirty="0" smtClean="0"/>
          </a:p>
          <a:p>
            <a:endParaRPr lang="en-AU" b="0" baseline="0" dirty="0" smtClean="0"/>
          </a:p>
          <a:p>
            <a:endParaRPr lang="en-AU" b="0" baseline="0" dirty="0" smtClean="0"/>
          </a:p>
          <a:p>
            <a:endParaRPr lang="en-AU" b="0" dirty="0" smtClean="0"/>
          </a:p>
          <a:p>
            <a:endParaRPr lang="en-AU" dirty="0"/>
          </a:p>
        </p:txBody>
      </p:sp>
      <p:sp>
        <p:nvSpPr>
          <p:cNvPr id="4" name="Slide Number Placeholder 3"/>
          <p:cNvSpPr>
            <a:spLocks noGrp="1"/>
          </p:cNvSpPr>
          <p:nvPr>
            <p:ph type="sldNum" sz="quarter" idx="10"/>
          </p:nvPr>
        </p:nvSpPr>
        <p:spPr/>
        <p:txBody>
          <a:bodyPr/>
          <a:lstStyle/>
          <a:p>
            <a:fld id="{7BBC7EAD-7517-4E9C-BB17-5686CDFA1D46}" type="slidenum">
              <a:rPr lang="en-AU" smtClean="0"/>
              <a:t>3</a:t>
            </a:fld>
            <a:endParaRPr lang="en-AU"/>
          </a:p>
        </p:txBody>
      </p:sp>
    </p:spTree>
    <p:extLst>
      <p:ext uri="{BB962C8B-B14F-4D97-AF65-F5344CB8AC3E}">
        <p14:creationId xmlns:p14="http://schemas.microsoft.com/office/powerpoint/2010/main" val="7343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AU" b="1" dirty="0" smtClean="0"/>
              <a:t>Many Journeys</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use of this striking cross highlights that God makes a journey of reconciliation in the journey of Jesus Christ on earth, who goes to give his life for all on the Good Friday cross.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a result, all people are reconciled with God because of Christ’s love and sacrifice. That’s the gospel?</a:t>
            </a:r>
          </a:p>
          <a:p>
            <a:endParaRPr lang="en-AU" dirty="0" smtClean="0"/>
          </a:p>
          <a:p>
            <a:r>
              <a:rPr lang="en-AU" dirty="0" smtClean="0"/>
              <a:t>Our</a:t>
            </a:r>
            <a:r>
              <a:rPr lang="en-AU" baseline="0" dirty="0" smtClean="0"/>
              <a:t> response is to engage in our own journey of reconciliation with each other.</a:t>
            </a:r>
          </a:p>
          <a:p>
            <a:endParaRPr lang="en-AU" dirty="0" smtClean="0"/>
          </a:p>
          <a:p>
            <a:r>
              <a:rPr lang="en-AU" dirty="0" smtClean="0"/>
              <a:t>Now focus on the</a:t>
            </a:r>
            <a:r>
              <a:rPr lang="en-AU" baseline="0" dirty="0" smtClean="0"/>
              <a:t> many coloured dots making up the cross …. what do you notice?</a:t>
            </a:r>
          </a:p>
          <a:p>
            <a:endParaRPr lang="en-AU" baseline="0" dirty="0" smtClean="0"/>
          </a:p>
          <a:p>
            <a:r>
              <a:rPr lang="en-AU" baseline="0" dirty="0" smtClean="0"/>
              <a:t>Some who have been previously asked this question have suggested</a:t>
            </a:r>
          </a:p>
          <a:p>
            <a:endParaRPr lang="en-AU" baseline="0" dirty="0" smtClean="0"/>
          </a:p>
          <a:p>
            <a:pPr marL="171450" indent="-171450">
              <a:buFont typeface="Arial" panose="020B0604020202020204" pitchFamily="34" charset="0"/>
              <a:buChar char="•"/>
            </a:pPr>
            <a:r>
              <a:rPr lang="en-AU" b="1" u="sng" baseline="0" dirty="0" smtClean="0"/>
              <a:t>Many different journeys of reconciliation</a:t>
            </a:r>
            <a:r>
              <a:rPr lang="en-AU" b="0" u="none" baseline="0" dirty="0" smtClean="0"/>
              <a:t> already </a:t>
            </a:r>
            <a:r>
              <a:rPr lang="en-AU" baseline="0" dirty="0" smtClean="0"/>
              <a:t>have, or are yet to be travelled</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True reconciliation journeys are </a:t>
            </a:r>
            <a:r>
              <a:rPr lang="en-AU" b="1" u="sng" baseline="0" dirty="0" smtClean="0"/>
              <a:t>travelled together</a:t>
            </a:r>
            <a:r>
              <a:rPr lang="en-AU" baseline="0" dirty="0" smtClean="0"/>
              <a:t>, side by side, </a:t>
            </a:r>
            <a:r>
              <a:rPr lang="en-AU" b="1" u="sng" baseline="0" dirty="0" smtClean="0"/>
              <a:t>Aboriginal and non-Aboriginal people </a:t>
            </a:r>
            <a:r>
              <a:rPr lang="en-AU" baseline="0" dirty="0" smtClean="0"/>
              <a:t>together as equals as God created us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Notice how the </a:t>
            </a:r>
            <a:r>
              <a:rPr lang="en-AU" b="1" u="sng" baseline="0" dirty="0" smtClean="0"/>
              <a:t>rows of dots are wavy and crooked – </a:t>
            </a:r>
            <a:r>
              <a:rPr lang="en-AU" baseline="0" dirty="0" smtClean="0"/>
              <a:t>demonstrating that reconciliation journeys are rarely straight forward, we can </a:t>
            </a:r>
            <a:r>
              <a:rPr lang="en-AU" b="1" u="sng" baseline="0" dirty="0" smtClean="0"/>
              <a:t>expect bumps, potholes and barriers along the way </a:t>
            </a:r>
            <a:r>
              <a:rPr lang="en-AU" baseline="0" dirty="0" smtClean="0"/>
              <a:t>– these bumps and diversions enriches the experiences, relationships and the outcomes of the journey</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1" u="sng" baseline="0" dirty="0" smtClean="0"/>
              <a:t>No journey </a:t>
            </a:r>
            <a:r>
              <a:rPr lang="en-AU" baseline="0" dirty="0" smtClean="0"/>
              <a:t>of reconciliation </a:t>
            </a:r>
            <a:r>
              <a:rPr lang="en-AU" b="1" u="sng" baseline="0" dirty="0" smtClean="0"/>
              <a:t>is the same </a:t>
            </a:r>
            <a:r>
              <a:rPr lang="en-AU" baseline="0" dirty="0" smtClean="0"/>
              <a:t>– each is different because each of us are unique – that is why sharing the journey with others is such an enriching experience</a:t>
            </a:r>
          </a:p>
          <a:p>
            <a:pPr marL="171450" indent="-171450">
              <a:buFont typeface="Arial" panose="020B0604020202020204" pitchFamily="34" charset="0"/>
              <a:buChar char="•"/>
            </a:pPr>
            <a:endParaRPr lang="en-AU"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For genuine and sustained reconciliation we must be prepared to seek the Holy Spirit, to help us to embrace, effort and hard work over time ….. </a:t>
            </a:r>
            <a:r>
              <a:rPr lang="en-AU" b="1" u="sng" baseline="0" dirty="0" smtClean="0"/>
              <a:t>reconciliation is complex</a:t>
            </a:r>
          </a:p>
          <a:p>
            <a:endParaRPr lang="en-AU" dirty="0"/>
          </a:p>
        </p:txBody>
      </p:sp>
      <p:sp>
        <p:nvSpPr>
          <p:cNvPr id="4" name="Slide Number Placeholder 3"/>
          <p:cNvSpPr>
            <a:spLocks noGrp="1"/>
          </p:cNvSpPr>
          <p:nvPr>
            <p:ph type="sldNum" sz="quarter" idx="10"/>
          </p:nvPr>
        </p:nvSpPr>
        <p:spPr/>
        <p:txBody>
          <a:bodyPr/>
          <a:lstStyle/>
          <a:p>
            <a:fld id="{7BBC7EAD-7517-4E9C-BB17-5686CDFA1D46}" type="slidenum">
              <a:rPr lang="en-AU" smtClean="0"/>
              <a:t>4</a:t>
            </a:fld>
            <a:endParaRPr lang="en-AU"/>
          </a:p>
        </p:txBody>
      </p:sp>
    </p:spTree>
    <p:extLst>
      <p:ext uri="{BB962C8B-B14F-4D97-AF65-F5344CB8AC3E}">
        <p14:creationId xmlns:p14="http://schemas.microsoft.com/office/powerpoint/2010/main" val="400619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AU" b="1" dirty="0" smtClean="0"/>
              <a:t>The blue palette</a:t>
            </a:r>
          </a:p>
          <a:p>
            <a:pPr marL="171450" indent="-171450">
              <a:buFont typeface="Wingdings" panose="05000000000000000000" pitchFamily="2" charset="2"/>
              <a:buChar char="v"/>
            </a:pPr>
            <a:endParaRPr lang="en-AU" b="1" dirty="0" smtClean="0"/>
          </a:p>
          <a:p>
            <a:pPr marL="0" indent="0">
              <a:buFont typeface="Wingdings" panose="05000000000000000000" pitchFamily="2" charset="2"/>
              <a:buNone/>
            </a:pPr>
            <a:r>
              <a:rPr lang="en-AU" b="0" dirty="0" smtClean="0"/>
              <a:t>Notice</a:t>
            </a:r>
            <a:r>
              <a:rPr lang="en-AU" b="0" baseline="0" dirty="0" smtClean="0"/>
              <a:t> the colour of the background on which the cross is laying.</a:t>
            </a:r>
          </a:p>
          <a:p>
            <a:pPr marL="0" indent="0">
              <a:buFont typeface="Wingdings" panose="05000000000000000000" pitchFamily="2" charset="2"/>
              <a:buNone/>
            </a:pPr>
            <a:endParaRPr lang="en-AU" b="0" baseline="0" dirty="0" smtClean="0"/>
          </a:p>
          <a:p>
            <a:pPr marL="0" indent="0">
              <a:buFont typeface="Wingdings" panose="05000000000000000000" pitchFamily="2" charset="2"/>
              <a:buNone/>
            </a:pPr>
            <a:r>
              <a:rPr lang="en-AU" b="1" u="sng" baseline="0" dirty="0" smtClean="0"/>
              <a:t>It is blue </a:t>
            </a:r>
            <a:r>
              <a:rPr lang="en-AU" b="0" baseline="0" dirty="0" smtClean="0"/>
              <a:t>…. </a:t>
            </a:r>
          </a:p>
          <a:p>
            <a:pPr marL="171450" indent="-171450">
              <a:buFont typeface="Arial" panose="020B0604020202020204" pitchFamily="34" charset="0"/>
              <a:buChar char="•"/>
            </a:pPr>
            <a:r>
              <a:rPr lang="en-AU" b="0" baseline="0" dirty="0" smtClean="0"/>
              <a:t>Some suggest that this represents </a:t>
            </a:r>
            <a:r>
              <a:rPr lang="en-AU" b="1" u="sng" baseline="0" dirty="0" smtClean="0"/>
              <a:t>all the peoples under sky </a:t>
            </a:r>
            <a:r>
              <a:rPr lang="en-AU" b="0" baseline="0" dirty="0" smtClean="0"/>
              <a:t>for whom God sent his son Jesus to die, so that all peoples under the sky could be reconciled back to God – he paid the price. Jesus has walked that journey of reconciliation for you and for me and for all peoples …. So that we can </a:t>
            </a:r>
            <a:r>
              <a:rPr lang="en-AU" b="0" i="1" baseline="0" dirty="0" smtClean="0"/>
              <a:t>work together </a:t>
            </a:r>
            <a:r>
              <a:rPr lang="en-AU" b="0" baseline="0" dirty="0" smtClean="0"/>
              <a:t>to be reconciled with each other</a:t>
            </a:r>
          </a:p>
          <a:p>
            <a:pPr marL="171450" indent="-171450">
              <a:buFont typeface="Arial" panose="020B0604020202020204" pitchFamily="34" charset="0"/>
              <a:buChar char="•"/>
            </a:pPr>
            <a:endParaRPr lang="en-AU" b="0" baseline="0" dirty="0" smtClean="0"/>
          </a:p>
          <a:p>
            <a:pPr marL="171450" indent="-171450">
              <a:buFont typeface="Arial" panose="020B0604020202020204" pitchFamily="34" charset="0"/>
              <a:buChar char="•"/>
            </a:pPr>
            <a:r>
              <a:rPr lang="en-AU" b="0" baseline="0" dirty="0" smtClean="0"/>
              <a:t>Some have suggested that ‘blue’ represents the </a:t>
            </a:r>
            <a:r>
              <a:rPr lang="en-AU" b="1" u="sng" baseline="0" dirty="0" smtClean="0"/>
              <a:t>rivers and the oceans </a:t>
            </a:r>
            <a:r>
              <a:rPr lang="en-AU" b="0" baseline="0" dirty="0" smtClean="0"/>
              <a:t>…. all water, one fresh and the other salt …. two distinct identities – but never the less each eventually connecting with each other …. Could this be the intersecting stories of Aboriginal and non-Aboriginal people … rich stories which we share, and from which we learn to respect and value each other</a:t>
            </a:r>
          </a:p>
          <a:p>
            <a:pPr marL="0" indent="0">
              <a:buFont typeface="Wingdings" panose="05000000000000000000" pitchFamily="2" charset="2"/>
              <a:buNone/>
            </a:pPr>
            <a:endParaRPr lang="en-AU" b="0" baseline="0" dirty="0" smtClean="0"/>
          </a:p>
          <a:p>
            <a:pPr marL="0" indent="0">
              <a:buFont typeface="Wingdings" panose="05000000000000000000" pitchFamily="2" charset="2"/>
              <a:buNone/>
            </a:pPr>
            <a:endParaRPr lang="en-AU" b="0" dirty="0" smtClean="0"/>
          </a:p>
          <a:p>
            <a:endParaRPr lang="en-AU" dirty="0"/>
          </a:p>
        </p:txBody>
      </p:sp>
      <p:sp>
        <p:nvSpPr>
          <p:cNvPr id="4" name="Slide Number Placeholder 3"/>
          <p:cNvSpPr>
            <a:spLocks noGrp="1"/>
          </p:cNvSpPr>
          <p:nvPr>
            <p:ph type="sldNum" sz="quarter" idx="10"/>
          </p:nvPr>
        </p:nvSpPr>
        <p:spPr/>
        <p:txBody>
          <a:bodyPr/>
          <a:lstStyle/>
          <a:p>
            <a:fld id="{7BBC7EAD-7517-4E9C-BB17-5686CDFA1D46}" type="slidenum">
              <a:rPr lang="en-AU" smtClean="0"/>
              <a:t>5</a:t>
            </a:fld>
            <a:endParaRPr lang="en-AU"/>
          </a:p>
        </p:txBody>
      </p:sp>
    </p:spTree>
    <p:extLst>
      <p:ext uri="{BB962C8B-B14F-4D97-AF65-F5344CB8AC3E}">
        <p14:creationId xmlns:p14="http://schemas.microsoft.com/office/powerpoint/2010/main" val="325930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AU" b="1" dirty="0" smtClean="0"/>
              <a:t>Flowing waters</a:t>
            </a:r>
          </a:p>
          <a:p>
            <a:endParaRPr lang="en-AU" b="1" dirty="0" smtClean="0"/>
          </a:p>
          <a:p>
            <a:r>
              <a:rPr lang="en-AU" b="0" dirty="0" smtClean="0"/>
              <a:t>Now </a:t>
            </a:r>
            <a:r>
              <a:rPr lang="en-AU" b="0" baseline="0" dirty="0" smtClean="0"/>
              <a:t>focus on the </a:t>
            </a:r>
            <a:r>
              <a:rPr lang="en-AU" b="1" u="sng" baseline="0" dirty="0" smtClean="0"/>
              <a:t>darker blue and lighter blue </a:t>
            </a:r>
            <a:r>
              <a:rPr lang="en-AU" b="0" baseline="0" dirty="0" smtClean="0"/>
              <a:t>colours </a:t>
            </a:r>
            <a:r>
              <a:rPr lang="en-AU" b="1" u="sng" baseline="0" dirty="0" smtClean="0"/>
              <a:t>up and across the centre of the cross</a:t>
            </a:r>
          </a:p>
          <a:p>
            <a:endParaRPr lang="en-AU" b="0" baseline="0" dirty="0" smtClean="0"/>
          </a:p>
          <a:p>
            <a:r>
              <a:rPr lang="en-AU" b="0" baseline="0" dirty="0" smtClean="0"/>
              <a:t>We’ve just talked about the </a:t>
            </a:r>
            <a:r>
              <a:rPr lang="en-AU" b="1" u="sng" baseline="0" dirty="0" smtClean="0"/>
              <a:t>blue representing the river and the sea</a:t>
            </a:r>
          </a:p>
          <a:p>
            <a:endParaRPr lang="en-AU" b="0" baseline="0" dirty="0" smtClean="0"/>
          </a:p>
          <a:p>
            <a:r>
              <a:rPr lang="en-AU" b="0" baseline="0" dirty="0" smtClean="0"/>
              <a:t>Notice how </a:t>
            </a:r>
            <a:r>
              <a:rPr lang="en-AU" b="1" u="sng" baseline="0" dirty="0" smtClean="0"/>
              <a:t>in their separate flows </a:t>
            </a:r>
            <a:r>
              <a:rPr lang="en-AU" b="0" baseline="0" dirty="0" smtClean="0"/>
              <a:t>they meet …. at the centre of the cross and flow in those circles</a:t>
            </a:r>
          </a:p>
          <a:p>
            <a:endParaRPr lang="en-AU" b="0" baseline="0" dirty="0" smtClean="0"/>
          </a:p>
          <a:p>
            <a:pPr lvl="0"/>
            <a:r>
              <a:rPr lang="en-AU" sz="1200" kern="1200" dirty="0" smtClean="0">
                <a:solidFill>
                  <a:schemeClr val="tx1"/>
                </a:solidFill>
                <a:effectLst/>
                <a:latin typeface="+mn-lt"/>
                <a:ea typeface="+mn-ea"/>
                <a:cs typeface="+mn-cs"/>
              </a:rPr>
              <a:t>Water is one of </a:t>
            </a:r>
            <a:r>
              <a:rPr lang="en-AU" sz="1200" u="sng" kern="1200" dirty="0" smtClean="0">
                <a:solidFill>
                  <a:schemeClr val="tx1"/>
                </a:solidFill>
                <a:effectLst/>
                <a:latin typeface="+mn-lt"/>
                <a:ea typeface="+mn-ea"/>
                <a:cs typeface="+mn-cs"/>
              </a:rPr>
              <a:t>the elements of baptism</a:t>
            </a:r>
            <a:r>
              <a:rPr lang="en-AU" sz="1200" kern="1200" dirty="0" smtClean="0">
                <a:solidFill>
                  <a:schemeClr val="tx1"/>
                </a:solidFill>
                <a:effectLst/>
                <a:latin typeface="+mn-lt"/>
                <a:ea typeface="+mn-ea"/>
                <a:cs typeface="+mn-cs"/>
              </a:rPr>
              <a:t> …. it is in baptism that we receive our </a:t>
            </a:r>
            <a:r>
              <a:rPr lang="en-AU" sz="1200" b="1" u="sng" kern="1200" dirty="0" smtClean="0">
                <a:solidFill>
                  <a:schemeClr val="tx1"/>
                </a:solidFill>
                <a:effectLst/>
                <a:latin typeface="+mn-lt"/>
                <a:ea typeface="+mn-ea"/>
                <a:cs typeface="+mn-cs"/>
              </a:rPr>
              <a:t>personal reconciliation with God through the cross of Christ</a:t>
            </a:r>
            <a:r>
              <a:rPr lang="en-AU" sz="1200" kern="1200" dirty="0" smtClean="0">
                <a:solidFill>
                  <a:schemeClr val="tx1"/>
                </a:solidFill>
                <a:effectLst/>
                <a:latin typeface="+mn-lt"/>
                <a:ea typeface="+mn-ea"/>
                <a:cs typeface="+mn-cs"/>
              </a:rPr>
              <a:t> … the gift of the cross</a:t>
            </a:r>
          </a:p>
          <a:p>
            <a:endParaRPr lang="en-AU" b="0" baseline="0" dirty="0" smtClean="0"/>
          </a:p>
          <a:p>
            <a:endParaRPr lang="en-AU" b="0" dirty="0" smtClean="0"/>
          </a:p>
          <a:p>
            <a:endParaRPr lang="en-AU" dirty="0"/>
          </a:p>
        </p:txBody>
      </p:sp>
      <p:sp>
        <p:nvSpPr>
          <p:cNvPr id="4" name="Slide Number Placeholder 3"/>
          <p:cNvSpPr>
            <a:spLocks noGrp="1"/>
          </p:cNvSpPr>
          <p:nvPr>
            <p:ph type="sldNum" sz="quarter" idx="10"/>
          </p:nvPr>
        </p:nvSpPr>
        <p:spPr/>
        <p:txBody>
          <a:bodyPr/>
          <a:lstStyle/>
          <a:p>
            <a:fld id="{7BBC7EAD-7517-4E9C-BB17-5686CDFA1D46}" type="slidenum">
              <a:rPr lang="en-AU" smtClean="0"/>
              <a:t>6</a:t>
            </a:fld>
            <a:endParaRPr lang="en-AU"/>
          </a:p>
        </p:txBody>
      </p:sp>
    </p:spTree>
    <p:extLst>
      <p:ext uri="{BB962C8B-B14F-4D97-AF65-F5344CB8AC3E}">
        <p14:creationId xmlns:p14="http://schemas.microsoft.com/office/powerpoint/2010/main" val="280517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AU" b="1" dirty="0" smtClean="0"/>
              <a:t>God’s loving eye</a:t>
            </a:r>
          </a:p>
          <a:p>
            <a:endParaRPr lang="en-AU" dirty="0" smtClean="0"/>
          </a:p>
          <a:p>
            <a:r>
              <a:rPr lang="en-AU" dirty="0" smtClean="0"/>
              <a:t>Let’s now focus on the centre of the cross … particularly</a:t>
            </a:r>
            <a:r>
              <a:rPr lang="en-AU" baseline="0" dirty="0" smtClean="0"/>
              <a:t> that white dot, surrounded by those circles of blue – the river and the sea!</a:t>
            </a:r>
          </a:p>
          <a:p>
            <a:endParaRPr lang="en-AU" baseline="0" dirty="0" smtClean="0"/>
          </a:p>
          <a:p>
            <a:pPr marL="171450" indent="-171450">
              <a:buFont typeface="Arial" panose="020B0604020202020204" pitchFamily="34" charset="0"/>
              <a:buChar char="•"/>
            </a:pPr>
            <a:r>
              <a:rPr lang="en-AU" baseline="0" dirty="0" smtClean="0"/>
              <a:t>Some have seen that this represents </a:t>
            </a:r>
            <a:r>
              <a:rPr lang="en-AU" b="1" u="sng" baseline="0" dirty="0" smtClean="0"/>
              <a:t>God’s love for us all </a:t>
            </a:r>
            <a:r>
              <a:rPr lang="en-AU" baseline="0" dirty="0" smtClean="0"/>
              <a:t>… it is </a:t>
            </a:r>
            <a:r>
              <a:rPr lang="en-AU" b="1" u="sng" baseline="0" dirty="0" smtClean="0"/>
              <a:t>central to the cross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God’s loving eye watching over each one of us as we make our choices in life …. </a:t>
            </a:r>
            <a:r>
              <a:rPr lang="en-AU" b="1" u="sng" baseline="0" dirty="0" smtClean="0"/>
              <a:t>ever calling us back to himself </a:t>
            </a:r>
            <a:r>
              <a:rPr lang="en-AU" baseline="0" dirty="0" smtClean="0"/>
              <a:t>… and the only place where we find </a:t>
            </a:r>
            <a:r>
              <a:rPr lang="en-AU" b="1" u="sng" baseline="0" dirty="0" smtClean="0"/>
              <a:t>true and lasting reconciliation.</a:t>
            </a:r>
            <a:endParaRPr lang="en-AU" b="1" u="sng" dirty="0" smtClean="0"/>
          </a:p>
          <a:p>
            <a:endParaRPr lang="en-AU" b="1" u="sng" dirty="0"/>
          </a:p>
        </p:txBody>
      </p:sp>
      <p:sp>
        <p:nvSpPr>
          <p:cNvPr id="4" name="Slide Number Placeholder 3"/>
          <p:cNvSpPr>
            <a:spLocks noGrp="1"/>
          </p:cNvSpPr>
          <p:nvPr>
            <p:ph type="sldNum" sz="quarter" idx="10"/>
          </p:nvPr>
        </p:nvSpPr>
        <p:spPr/>
        <p:txBody>
          <a:bodyPr/>
          <a:lstStyle/>
          <a:p>
            <a:fld id="{7BBC7EAD-7517-4E9C-BB17-5686CDFA1D46}" type="slidenum">
              <a:rPr lang="en-AU" smtClean="0"/>
              <a:t>7</a:t>
            </a:fld>
            <a:endParaRPr lang="en-AU"/>
          </a:p>
        </p:txBody>
      </p:sp>
    </p:spTree>
    <p:extLst>
      <p:ext uri="{BB962C8B-B14F-4D97-AF65-F5344CB8AC3E}">
        <p14:creationId xmlns:p14="http://schemas.microsoft.com/office/powerpoint/2010/main" val="385089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AU" b="1" dirty="0" smtClean="0"/>
              <a:t>Our witness</a:t>
            </a:r>
          </a:p>
          <a:p>
            <a:endParaRPr lang="en-AU" dirty="0" smtClean="0"/>
          </a:p>
          <a:p>
            <a:r>
              <a:rPr lang="en-AU" dirty="0" smtClean="0"/>
              <a:t>Let us return for</a:t>
            </a:r>
            <a:r>
              <a:rPr lang="en-AU" baseline="0" dirty="0" smtClean="0"/>
              <a:t> a moment to those ‘eyes’ surrounding the cross</a:t>
            </a:r>
          </a:p>
          <a:p>
            <a:endParaRPr lang="en-AU" baseline="0" dirty="0" smtClean="0"/>
          </a:p>
          <a:p>
            <a:pPr marL="171450" indent="-171450">
              <a:buFont typeface="Arial" panose="020B0604020202020204" pitchFamily="34" charset="0"/>
              <a:buChar char="•"/>
            </a:pPr>
            <a:r>
              <a:rPr lang="en-AU" baseline="0" dirty="0" smtClean="0"/>
              <a:t>Yes there are ’many eyes’ observing us ….  you and I who identify as children of God …. we are being watched from outside the ‘church’</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What do those ‘outside’ eyes see? </a:t>
            </a:r>
          </a:p>
          <a:p>
            <a:pPr marL="171450" indent="-171450">
              <a:buFont typeface="Arial" panose="020B0604020202020204" pitchFamily="34" charset="0"/>
              <a:buChar char="•"/>
            </a:pPr>
            <a:r>
              <a:rPr lang="en-AU" baseline="0" dirty="0" smtClean="0"/>
              <a:t>What is </a:t>
            </a:r>
            <a:r>
              <a:rPr lang="en-AU" b="1" u="sng" baseline="0" dirty="0" smtClean="0"/>
              <a:t>our witness to others </a:t>
            </a:r>
            <a:r>
              <a:rPr lang="en-AU" baseline="0" dirty="0" smtClean="0"/>
              <a:t>of our faith in the</a:t>
            </a:r>
          </a:p>
          <a:p>
            <a:pPr lvl="1"/>
            <a:r>
              <a:rPr lang="en-AU" baseline="0" dirty="0" smtClean="0"/>
              <a:t>…. way we treat and care for each other?</a:t>
            </a:r>
          </a:p>
          <a:p>
            <a:pPr lvl="1"/>
            <a:r>
              <a:rPr lang="en-AU" baseline="0" dirty="0" smtClean="0"/>
              <a:t>…. how we listen to each other?</a:t>
            </a:r>
          </a:p>
          <a:p>
            <a:pPr lvl="1"/>
            <a:r>
              <a:rPr lang="en-AU" baseline="0" dirty="0" smtClean="0"/>
              <a:t>…. how we respect and speak to, and about, each other?</a:t>
            </a:r>
          </a:p>
          <a:p>
            <a:pPr lvl="1"/>
            <a:r>
              <a:rPr lang="en-AU" baseline="0" dirty="0" smtClean="0"/>
              <a:t>…. how we bless and encourage each other?</a:t>
            </a:r>
          </a:p>
          <a:p>
            <a:endParaRPr lang="en-AU" baseline="0" dirty="0" smtClean="0"/>
          </a:p>
          <a:p>
            <a:pPr marL="171450" indent="-171450">
              <a:buFont typeface="Arial" panose="020B0604020202020204" pitchFamily="34" charset="0"/>
              <a:buChar char="•"/>
            </a:pPr>
            <a:r>
              <a:rPr lang="en-AU" baseline="0" dirty="0" smtClean="0"/>
              <a:t>What is our witness of reconciliation to them?</a:t>
            </a:r>
          </a:p>
          <a:p>
            <a:endParaRPr lang="en-AU" dirty="0"/>
          </a:p>
        </p:txBody>
      </p:sp>
      <p:sp>
        <p:nvSpPr>
          <p:cNvPr id="4" name="Slide Number Placeholder 3"/>
          <p:cNvSpPr>
            <a:spLocks noGrp="1"/>
          </p:cNvSpPr>
          <p:nvPr>
            <p:ph type="sldNum" sz="quarter" idx="10"/>
          </p:nvPr>
        </p:nvSpPr>
        <p:spPr/>
        <p:txBody>
          <a:bodyPr/>
          <a:lstStyle/>
          <a:p>
            <a:fld id="{7BBC7EAD-7517-4E9C-BB17-5686CDFA1D46}" type="slidenum">
              <a:rPr lang="en-AU" smtClean="0"/>
              <a:t>8</a:t>
            </a:fld>
            <a:endParaRPr lang="en-AU"/>
          </a:p>
        </p:txBody>
      </p:sp>
    </p:spTree>
    <p:extLst>
      <p:ext uri="{BB962C8B-B14F-4D97-AF65-F5344CB8AC3E}">
        <p14:creationId xmlns:p14="http://schemas.microsoft.com/office/powerpoint/2010/main" val="28887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kumimoji="0" lang="en-AU" sz="4400" b="1" i="0" u="none" strike="noStrike" kern="1200" cap="none" spc="0" normalizeH="0" baseline="0" noProof="0" dirty="0" smtClean="0">
                <a:ln>
                  <a:noFill/>
                </a:ln>
                <a:solidFill>
                  <a:srgbClr val="FFFF66"/>
                </a:solidFill>
                <a:effectLst>
                  <a:glow rad="101600">
                    <a:prstClr val="black">
                      <a:alpha val="60000"/>
                    </a:prstClr>
                  </a:glow>
                </a:effectLst>
                <a:uLnTx/>
                <a:uFillTx/>
                <a:latin typeface="+mn-lt"/>
                <a:ea typeface="+mn-ea"/>
                <a:cs typeface="+mn-cs"/>
              </a:rPr>
              <a:t>What do you see ?</a:t>
            </a:r>
          </a:p>
          <a:p>
            <a:endParaRPr lang="en-AU" dirty="0" smtClean="0"/>
          </a:p>
          <a:p>
            <a:endParaRPr lang="en-AU" dirty="0" smtClean="0"/>
          </a:p>
          <a:p>
            <a:pPr marL="171450" indent="-171450">
              <a:buFont typeface="Arial" panose="020B0604020202020204" pitchFamily="34" charset="0"/>
              <a:buChar char="•"/>
            </a:pPr>
            <a:r>
              <a:rPr lang="en-AU" dirty="0" smtClean="0"/>
              <a:t>Perhaps</a:t>
            </a:r>
            <a:r>
              <a:rPr lang="en-AU" baseline="0" dirty="0" smtClean="0"/>
              <a:t> you can draw other </a:t>
            </a:r>
            <a:r>
              <a:rPr lang="en-AU" baseline="0" dirty="0" smtClean="0"/>
              <a:t>messages </a:t>
            </a:r>
            <a:r>
              <a:rPr lang="en-AU" baseline="0" dirty="0" smtClean="0"/>
              <a:t>from this story about the importance of reconciliation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You are encouraged to continue to think about this and reflect on your own personal journey of reconciliation</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Maybe you might be led to action that enriches your current journey ….. or maybe be inspired to commence it today … maybe walk and  share this journey with family and friends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It doesn’t have to be this grand ‘showy’ action … remember every journey starts with the first step</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Reconciliation is always journeyed on a road under construction that is often in need of repairs …. avoid taking short-cuts</a:t>
            </a:r>
            <a:endParaRPr lang="en-AU" dirty="0"/>
          </a:p>
        </p:txBody>
      </p:sp>
      <p:sp>
        <p:nvSpPr>
          <p:cNvPr id="4" name="Slide Number Placeholder 3"/>
          <p:cNvSpPr>
            <a:spLocks noGrp="1"/>
          </p:cNvSpPr>
          <p:nvPr>
            <p:ph type="sldNum" sz="quarter" idx="10"/>
          </p:nvPr>
        </p:nvSpPr>
        <p:spPr/>
        <p:txBody>
          <a:bodyPr/>
          <a:lstStyle/>
          <a:p>
            <a:fld id="{7BBC7EAD-7517-4E9C-BB17-5686CDFA1D46}" type="slidenum">
              <a:rPr lang="en-AU" smtClean="0"/>
              <a:t>9</a:t>
            </a:fld>
            <a:endParaRPr lang="en-AU"/>
          </a:p>
        </p:txBody>
      </p:sp>
    </p:spTree>
    <p:extLst>
      <p:ext uri="{BB962C8B-B14F-4D97-AF65-F5344CB8AC3E}">
        <p14:creationId xmlns:p14="http://schemas.microsoft.com/office/powerpoint/2010/main" val="136613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21271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301108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332761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7096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1F6733-EC81-45D1-A33C-076D77562AFF}" type="datetimeFigureOut">
              <a:rPr lang="en-AU" smtClean="0"/>
              <a:t>16/10/2020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409688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398193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11F6733-EC81-45D1-A33C-076D77562AFF}" type="datetimeFigureOut">
              <a:rPr lang="en-AU" smtClean="0"/>
              <a:t>16/10/2020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102464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11F6733-EC81-45D1-A33C-076D77562AFF}" type="datetimeFigureOut">
              <a:rPr lang="en-AU" smtClean="0"/>
              <a:t>16/10/2020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383427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F6733-EC81-45D1-A33C-076D77562AFF}" type="datetimeFigureOut">
              <a:rPr lang="en-AU" smtClean="0"/>
              <a:t>16/10/2020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48906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6746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1F6733-EC81-45D1-A33C-076D77562AFF}" type="datetimeFigureOut">
              <a:rPr lang="en-AU" smtClean="0"/>
              <a:t>16/10/2020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E0B42D-EC9E-4D03-BF98-95850C79363C}" type="slidenum">
              <a:rPr lang="en-AU" smtClean="0"/>
              <a:t>‹#›</a:t>
            </a:fld>
            <a:endParaRPr lang="en-AU"/>
          </a:p>
        </p:txBody>
      </p:sp>
    </p:spTree>
    <p:extLst>
      <p:ext uri="{BB962C8B-B14F-4D97-AF65-F5344CB8AC3E}">
        <p14:creationId xmlns:p14="http://schemas.microsoft.com/office/powerpoint/2010/main" val="268613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F6733-EC81-45D1-A33C-076D77562AFF}" type="datetimeFigureOut">
              <a:rPr lang="en-AU" smtClean="0"/>
              <a:t>16/10/2020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B42D-EC9E-4D03-BF98-95850C79363C}" type="slidenum">
              <a:rPr lang="en-AU" smtClean="0"/>
              <a:t>‹#›</a:t>
            </a:fld>
            <a:endParaRPr lang="en-AU"/>
          </a:p>
        </p:txBody>
      </p:sp>
    </p:spTree>
    <p:extLst>
      <p:ext uri="{BB962C8B-B14F-4D97-AF65-F5344CB8AC3E}">
        <p14:creationId xmlns:p14="http://schemas.microsoft.com/office/powerpoint/2010/main" val="397757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4079"/>
          <a:stretch/>
        </p:blipFill>
        <p:spPr>
          <a:xfrm>
            <a:off x="-129209" y="-29818"/>
            <a:ext cx="6033051" cy="6858000"/>
          </a:xfrm>
          <a:prstGeom prst="rect">
            <a:avLst/>
          </a:prstGeom>
          <a:effectLst>
            <a:softEdge rad="317500"/>
          </a:effectLst>
        </p:spPr>
      </p:pic>
      <p:sp>
        <p:nvSpPr>
          <p:cNvPr id="5" name="TextBox 4"/>
          <p:cNvSpPr txBox="1"/>
          <p:nvPr/>
        </p:nvSpPr>
        <p:spPr>
          <a:xfrm>
            <a:off x="4263245" y="4217313"/>
            <a:ext cx="7598735" cy="1323439"/>
          </a:xfrm>
          <a:prstGeom prst="rect">
            <a:avLst/>
          </a:prstGeom>
          <a:noFill/>
        </p:spPr>
        <p:txBody>
          <a:bodyPr wrap="square" rtlCol="0">
            <a:spAutoFit/>
          </a:bodyPr>
          <a:lstStyle/>
          <a:p>
            <a:pPr algn="r"/>
            <a:r>
              <a:rPr lang="en-AU" sz="4000" b="1" dirty="0" smtClean="0">
                <a:solidFill>
                  <a:schemeClr val="bg1"/>
                </a:solidFill>
                <a:effectLst>
                  <a:glow rad="101600">
                    <a:schemeClr val="tx1">
                      <a:alpha val="60000"/>
                    </a:schemeClr>
                  </a:glow>
                </a:effectLst>
              </a:rPr>
              <a:t>Lutheran Church of Australia</a:t>
            </a:r>
          </a:p>
          <a:p>
            <a:pPr algn="r"/>
            <a:r>
              <a:rPr lang="en-AU" sz="4000" b="1" dirty="0" smtClean="0">
                <a:solidFill>
                  <a:schemeClr val="bg1"/>
                </a:solidFill>
                <a:effectLst>
                  <a:glow rad="101600">
                    <a:schemeClr val="tx1">
                      <a:alpha val="60000"/>
                    </a:schemeClr>
                  </a:glow>
                </a:effectLst>
              </a:rPr>
              <a:t>Reflect Reconciliation Action Plan</a:t>
            </a:r>
            <a:endParaRPr lang="en-AU" sz="4000" b="1" dirty="0">
              <a:solidFill>
                <a:schemeClr val="bg1"/>
              </a:solidFill>
              <a:effectLst>
                <a:glow rad="101600">
                  <a:schemeClr val="tx1">
                    <a:alpha val="60000"/>
                  </a:schemeClr>
                </a:glow>
              </a:effectLst>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31215"/>
          <a:stretch/>
        </p:blipFill>
        <p:spPr>
          <a:xfrm>
            <a:off x="4476463" y="5867522"/>
            <a:ext cx="7336562" cy="647700"/>
          </a:xfrm>
          <a:prstGeom prst="rect">
            <a:avLst/>
          </a:prstGeom>
        </p:spPr>
      </p:pic>
      <p:sp>
        <p:nvSpPr>
          <p:cNvPr id="7" name="TextBox 6"/>
          <p:cNvSpPr txBox="1"/>
          <p:nvPr/>
        </p:nvSpPr>
        <p:spPr>
          <a:xfrm>
            <a:off x="4680689" y="770308"/>
            <a:ext cx="7181291" cy="1323439"/>
          </a:xfrm>
          <a:prstGeom prst="rect">
            <a:avLst/>
          </a:prstGeom>
          <a:noFill/>
        </p:spPr>
        <p:txBody>
          <a:bodyPr wrap="square" rtlCol="0">
            <a:spAutoFit/>
          </a:bodyPr>
          <a:lstStyle/>
          <a:p>
            <a:pPr algn="r">
              <a:defRPr/>
            </a:pPr>
            <a:r>
              <a:rPr kumimoji="0" lang="en-AU" sz="80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ea typeface="+mn-ea"/>
                <a:cs typeface="+mn-cs"/>
              </a:rPr>
              <a:t>‘Many Eyes’</a:t>
            </a:r>
          </a:p>
        </p:txBody>
      </p:sp>
    </p:spTree>
    <p:extLst>
      <p:ext uri="{BB962C8B-B14F-4D97-AF65-F5344CB8AC3E}">
        <p14:creationId xmlns:p14="http://schemas.microsoft.com/office/powerpoint/2010/main" val="183914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sp>
        <p:nvSpPr>
          <p:cNvPr id="5" name="TextBox 4"/>
          <p:cNvSpPr txBox="1"/>
          <p:nvPr/>
        </p:nvSpPr>
        <p:spPr>
          <a:xfrm>
            <a:off x="467789" y="683201"/>
            <a:ext cx="11501297" cy="5324535"/>
          </a:xfrm>
          <a:prstGeom prst="rect">
            <a:avLst/>
          </a:prstGeom>
          <a:noFill/>
        </p:spPr>
        <p:txBody>
          <a:bodyPr wrap="square" rtlCol="0">
            <a:spAutoFit/>
          </a:bodyPr>
          <a:lstStyle/>
          <a:p>
            <a:r>
              <a:rPr lang="en-AU" sz="4800" b="1" dirty="0" smtClean="0">
                <a:solidFill>
                  <a:srgbClr val="FFFF66"/>
                </a:solidFill>
                <a:effectLst>
                  <a:glow rad="101600">
                    <a:schemeClr val="tx1">
                      <a:alpha val="60000"/>
                    </a:schemeClr>
                  </a:glow>
                </a:effectLst>
              </a:rPr>
              <a:t>LCA RAP Reconciliation </a:t>
            </a:r>
            <a:r>
              <a:rPr lang="en-AU" sz="4800" b="1" dirty="0">
                <a:solidFill>
                  <a:srgbClr val="FFFF66"/>
                </a:solidFill>
                <a:effectLst>
                  <a:glow rad="101600">
                    <a:schemeClr val="tx1">
                      <a:alpha val="60000"/>
                    </a:schemeClr>
                  </a:glow>
                </a:effectLst>
              </a:rPr>
              <a:t>Vision Statement</a:t>
            </a:r>
          </a:p>
          <a:p>
            <a:endParaRPr lang="en-AU" sz="3600" b="1" dirty="0">
              <a:solidFill>
                <a:schemeClr val="bg1"/>
              </a:solidFill>
            </a:endParaRPr>
          </a:p>
          <a:p>
            <a:r>
              <a:rPr lang="en-AU" sz="3200" b="1" dirty="0" smtClean="0">
                <a:solidFill>
                  <a:schemeClr val="bg1"/>
                </a:solidFill>
                <a:effectLst>
                  <a:glow rad="101600">
                    <a:schemeClr val="tx1">
                      <a:alpha val="60000"/>
                    </a:schemeClr>
                  </a:glow>
                </a:effectLst>
              </a:rPr>
              <a:t>Inspired by the Gospel and empowered by the Holy Spirit, the vision of Reconciliation for the Lutheran Church of Australia is …</a:t>
            </a:r>
          </a:p>
          <a:p>
            <a:endParaRPr lang="en-AU" sz="3200" b="1" dirty="0">
              <a:solidFill>
                <a:schemeClr val="bg1"/>
              </a:solidFill>
              <a:effectLst>
                <a:glow rad="101600">
                  <a:schemeClr val="tx1">
                    <a:alpha val="60000"/>
                  </a:schemeClr>
                </a:glow>
              </a:effectLst>
            </a:endParaRPr>
          </a:p>
          <a:p>
            <a:r>
              <a:rPr lang="en-AU" sz="3200" b="1" i="1" dirty="0" smtClean="0">
                <a:solidFill>
                  <a:schemeClr val="bg1"/>
                </a:solidFill>
                <a:effectLst>
                  <a:glow rad="101600">
                    <a:schemeClr val="tx1">
                      <a:alpha val="60000"/>
                    </a:schemeClr>
                  </a:glow>
                </a:effectLst>
              </a:rPr>
              <a:t>…. to bring to life an expression of our ministry that helps all peoples recognise, understand, value and respect the histories, cultures, lands and contributions of First Nations peoples as we honour our common humanity and provide each other with equal opportunity to flourish, together, growing as God’s people.</a:t>
            </a:r>
            <a:endParaRPr lang="en-AU" sz="3200" b="1" i="1" dirty="0">
              <a:solidFill>
                <a:schemeClr val="bg1"/>
              </a:solidFill>
              <a:effectLst>
                <a:glow rad="101600">
                  <a:schemeClr val="tx1">
                    <a:alpha val="60000"/>
                  </a:schemeClr>
                </a:glow>
              </a:effectLst>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1215"/>
          <a:stretch/>
        </p:blipFill>
        <p:spPr>
          <a:xfrm>
            <a:off x="4735771" y="6193525"/>
            <a:ext cx="7336562" cy="647700"/>
          </a:xfrm>
          <a:prstGeom prst="rect">
            <a:avLst/>
          </a:prstGeom>
        </p:spPr>
      </p:pic>
    </p:spTree>
    <p:extLst>
      <p:ext uri="{BB962C8B-B14F-4D97-AF65-F5344CB8AC3E}">
        <p14:creationId xmlns:p14="http://schemas.microsoft.com/office/powerpoint/2010/main" val="11195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5" name="TextBox 4"/>
          <p:cNvSpPr txBox="1"/>
          <p:nvPr/>
        </p:nvSpPr>
        <p:spPr>
          <a:xfrm>
            <a:off x="218661" y="188843"/>
            <a:ext cx="4412974" cy="1015663"/>
          </a:xfrm>
          <a:prstGeom prst="rect">
            <a:avLst/>
          </a:prstGeom>
          <a:noFill/>
        </p:spPr>
        <p:txBody>
          <a:bodyPr wrap="square" rtlCol="0">
            <a:spAutoFit/>
          </a:bodyPr>
          <a:lstStyle/>
          <a:p>
            <a:r>
              <a:rPr lang="en-AU" sz="6000" b="1" dirty="0" smtClean="0">
                <a:solidFill>
                  <a:schemeClr val="bg1"/>
                </a:solidFill>
                <a:effectLst>
                  <a:glow rad="101600">
                    <a:schemeClr val="tx1">
                      <a:alpha val="60000"/>
                    </a:schemeClr>
                  </a:glow>
                </a:effectLst>
              </a:rPr>
              <a:t>‘Many Eyes’</a:t>
            </a:r>
            <a:endParaRPr lang="en-AU" sz="6000" b="1" dirty="0">
              <a:solidFill>
                <a:schemeClr val="bg1"/>
              </a:solidFill>
              <a:effectLst>
                <a:glow rad="101600">
                  <a:schemeClr val="tx1">
                    <a:alpha val="60000"/>
                  </a:schemeClr>
                </a:glow>
              </a:effectLst>
            </a:endParaRPr>
          </a:p>
        </p:txBody>
      </p:sp>
      <p:sp>
        <p:nvSpPr>
          <p:cNvPr id="2" name="TextBox 1"/>
          <p:cNvSpPr txBox="1"/>
          <p:nvPr/>
        </p:nvSpPr>
        <p:spPr>
          <a:xfrm>
            <a:off x="341603" y="1528558"/>
            <a:ext cx="6252937" cy="4281511"/>
          </a:xfrm>
          <a:prstGeom prst="rect">
            <a:avLst/>
          </a:prstGeom>
          <a:noFill/>
          <a:ln w="57150">
            <a:noFill/>
          </a:ln>
        </p:spPr>
        <p:txBody>
          <a:bodyPr wrap="square" lIns="180000" tIns="180000" rIns="180000" bIns="180000" rtlCol="0">
            <a:spAutoFit/>
          </a:bodyPr>
          <a:lstStyle/>
          <a:p>
            <a:pPr>
              <a:lnSpc>
                <a:spcPct val="120000"/>
              </a:lnSpc>
              <a:spcAft>
                <a:spcPts val="600"/>
              </a:spcAft>
              <a:defRPr/>
            </a:pPr>
            <a:r>
              <a:rPr lang="en-AU" sz="2800" b="1" dirty="0">
                <a:solidFill>
                  <a:prstClr val="white"/>
                </a:solidFill>
                <a:effectLst>
                  <a:glow rad="101600">
                    <a:prstClr val="black">
                      <a:alpha val="60000"/>
                    </a:prstClr>
                  </a:glow>
                </a:effectLst>
                <a:latin typeface="Calibri" panose="020F0502020204030204"/>
              </a:rPr>
              <a:t>It’s about how there is one God and there are lots of people … we are all different – that’s a good thing - because we can all see different parts of God and share that with each other … That way we can all learn from each other.</a:t>
            </a:r>
          </a:p>
          <a:p>
            <a:pPr algn="r">
              <a:defRPr/>
            </a:pPr>
            <a:r>
              <a:rPr lang="en-AU" sz="2400" b="1" i="1" dirty="0" smtClean="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Henry </a:t>
            </a:r>
            <a:r>
              <a:rPr lang="en-AU" sz="2400" b="1" i="1" dirty="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[aged 9, 2018]</a:t>
            </a:r>
          </a:p>
          <a:p>
            <a:pPr algn="r">
              <a:defRPr/>
            </a:pPr>
            <a:r>
              <a:rPr lang="en-AU" sz="2400" b="1" i="1" dirty="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Eastern Aranda &amp; </a:t>
            </a:r>
            <a:r>
              <a:rPr lang="en-AU" sz="2400" b="1" i="1" dirty="0" err="1" smtClean="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rPr>
              <a:t>Wangkangurru</a:t>
            </a:r>
            <a:endParaRPr lang="en-AU" sz="2400" b="1" i="1" dirty="0">
              <a:solidFill>
                <a:prstClr val="white"/>
              </a:solidFill>
              <a:effectLst>
                <a:glow rad="101600">
                  <a:prstClr val="black">
                    <a:alpha val="60000"/>
                  </a:prstClr>
                </a:glow>
              </a:effectLst>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31215"/>
          <a:stretch/>
        </p:blipFill>
        <p:spPr>
          <a:xfrm>
            <a:off x="0" y="6134122"/>
            <a:ext cx="6594540" cy="647700"/>
          </a:xfrm>
          <a:prstGeom prst="rect">
            <a:avLst/>
          </a:prstGeom>
        </p:spPr>
      </p:pic>
    </p:spTree>
    <p:extLst>
      <p:ext uri="{BB962C8B-B14F-4D97-AF65-F5344CB8AC3E}">
        <p14:creationId xmlns:p14="http://schemas.microsoft.com/office/powerpoint/2010/main" val="155218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3" name="TextBox 2"/>
          <p:cNvSpPr txBox="1"/>
          <p:nvPr/>
        </p:nvSpPr>
        <p:spPr>
          <a:xfrm>
            <a:off x="218661" y="188843"/>
            <a:ext cx="4412974" cy="1015663"/>
          </a:xfrm>
          <a:prstGeom prst="rect">
            <a:avLst/>
          </a:prstGeom>
          <a:noFill/>
        </p:spPr>
        <p:txBody>
          <a:bodyPr wrap="square" rtlCol="0">
            <a:spAutoFit/>
          </a:bodyPr>
          <a:lstStyle/>
          <a:p>
            <a:r>
              <a:rPr lang="en-AU" sz="6000" b="1" dirty="0" smtClean="0">
                <a:solidFill>
                  <a:schemeClr val="bg1"/>
                </a:solidFill>
                <a:effectLst>
                  <a:glow rad="101600">
                    <a:schemeClr val="tx1">
                      <a:alpha val="60000"/>
                    </a:schemeClr>
                  </a:glow>
                </a:effectLst>
              </a:rPr>
              <a:t>‘Many Eyes’</a:t>
            </a:r>
            <a:endParaRPr lang="en-AU" sz="6000" b="1" dirty="0">
              <a:solidFill>
                <a:schemeClr val="bg1"/>
              </a:solidFill>
              <a:effectLst>
                <a:glow rad="101600">
                  <a:schemeClr val="tx1">
                    <a:alpha val="60000"/>
                  </a:schemeClr>
                </a:glow>
              </a:effectLst>
            </a:endParaRPr>
          </a:p>
        </p:txBody>
      </p:sp>
      <p:sp>
        <p:nvSpPr>
          <p:cNvPr id="5" name="TextBox 4"/>
          <p:cNvSpPr txBox="1"/>
          <p:nvPr/>
        </p:nvSpPr>
        <p:spPr>
          <a:xfrm>
            <a:off x="409733" y="1421887"/>
            <a:ext cx="6899090" cy="5047536"/>
          </a:xfrm>
          <a:prstGeom prst="rect">
            <a:avLst/>
          </a:prstGeom>
          <a:noFill/>
          <a:ln w="57150">
            <a:noFill/>
          </a:ln>
        </p:spPr>
        <p:txBody>
          <a:bodyPr wrap="square" rtlCol="0">
            <a:spAutoFit/>
          </a:bodyPr>
          <a:lstStyle/>
          <a:p>
            <a:pPr>
              <a:spcAft>
                <a:spcPts val="1200"/>
              </a:spcAft>
            </a:pPr>
            <a:r>
              <a:rPr lang="en-AU" sz="3200" b="1" dirty="0">
                <a:solidFill>
                  <a:srgbClr val="FFFF66"/>
                </a:solidFill>
                <a:effectLst>
                  <a:glow rad="101600">
                    <a:schemeClr val="tx1">
                      <a:alpha val="60000"/>
                    </a:schemeClr>
                  </a:glow>
                </a:effectLst>
              </a:rPr>
              <a:t>Many eyes, many people, many tasks</a:t>
            </a:r>
          </a:p>
          <a:p>
            <a:pPr marL="342900" indent="-342900">
              <a:spcAft>
                <a:spcPts val="12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Many eyes surround the cross</a:t>
            </a:r>
          </a:p>
          <a:p>
            <a:pPr marL="342900" indent="-342900">
              <a:spcAft>
                <a:spcPts val="12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There are many views about </a:t>
            </a:r>
            <a:r>
              <a:rPr lang="en-AU" sz="3000" b="1" dirty="0">
                <a:solidFill>
                  <a:schemeClr val="bg1"/>
                </a:solidFill>
                <a:effectLst>
                  <a:glow rad="101600">
                    <a:schemeClr val="tx1">
                      <a:alpha val="60000"/>
                    </a:schemeClr>
                  </a:glow>
                </a:effectLst>
              </a:rPr>
              <a:t>reconciliation</a:t>
            </a:r>
          </a:p>
          <a:p>
            <a:pPr marL="342900" indent="-342900">
              <a:spcAft>
                <a:spcPts val="12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Many people have walked and journeyed before us</a:t>
            </a:r>
          </a:p>
          <a:p>
            <a:pPr marL="342900" indent="-342900">
              <a:spcAft>
                <a:spcPts val="12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Many things are yet to be done</a:t>
            </a:r>
          </a:p>
          <a:p>
            <a:pPr marL="342900" indent="-342900">
              <a:spcAft>
                <a:spcPts val="12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There are many people who are needed to get these things done</a:t>
            </a:r>
            <a:endParaRPr lang="en-AU" sz="30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93439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3" name="TextBox 2"/>
          <p:cNvSpPr txBox="1"/>
          <p:nvPr/>
        </p:nvSpPr>
        <p:spPr>
          <a:xfrm>
            <a:off x="218661" y="188843"/>
            <a:ext cx="4412974" cy="1015663"/>
          </a:xfrm>
          <a:prstGeom prst="rect">
            <a:avLst/>
          </a:prstGeom>
          <a:noFill/>
        </p:spPr>
        <p:txBody>
          <a:bodyPr wrap="square" rtlCol="0">
            <a:spAutoFit/>
          </a:bodyPr>
          <a:lstStyle/>
          <a:p>
            <a:r>
              <a:rPr lang="en-AU" sz="6000" b="1" dirty="0" smtClean="0">
                <a:solidFill>
                  <a:schemeClr val="bg1"/>
                </a:solidFill>
                <a:effectLst>
                  <a:glow rad="101600">
                    <a:schemeClr val="tx1">
                      <a:alpha val="60000"/>
                    </a:schemeClr>
                  </a:glow>
                </a:effectLst>
              </a:rPr>
              <a:t>‘Many Eyes’</a:t>
            </a:r>
            <a:endParaRPr lang="en-AU" sz="6000" b="1" dirty="0">
              <a:solidFill>
                <a:schemeClr val="bg1"/>
              </a:solidFill>
              <a:effectLst>
                <a:glow rad="101600">
                  <a:schemeClr val="tx1">
                    <a:alpha val="60000"/>
                  </a:schemeClr>
                </a:glow>
              </a:effectLst>
            </a:endParaRPr>
          </a:p>
        </p:txBody>
      </p:sp>
      <p:sp>
        <p:nvSpPr>
          <p:cNvPr id="5" name="TextBox 4"/>
          <p:cNvSpPr txBox="1"/>
          <p:nvPr/>
        </p:nvSpPr>
        <p:spPr>
          <a:xfrm>
            <a:off x="442811" y="1478959"/>
            <a:ext cx="6151729" cy="4724370"/>
          </a:xfrm>
          <a:prstGeom prst="rect">
            <a:avLst/>
          </a:prstGeom>
          <a:noFill/>
          <a:ln w="57150">
            <a:noFill/>
          </a:ln>
        </p:spPr>
        <p:txBody>
          <a:bodyPr wrap="square" rtlCol="0">
            <a:spAutoFit/>
          </a:bodyPr>
          <a:lstStyle/>
          <a:p>
            <a:pPr>
              <a:spcAft>
                <a:spcPts val="1200"/>
              </a:spcAft>
            </a:pPr>
            <a:r>
              <a:rPr lang="en-AU" sz="3200" b="1" dirty="0">
                <a:solidFill>
                  <a:srgbClr val="FFFF66"/>
                </a:solidFill>
                <a:effectLst>
                  <a:glow rad="101600">
                    <a:schemeClr val="tx1">
                      <a:alpha val="60000"/>
                    </a:schemeClr>
                  </a:glow>
                </a:effectLst>
              </a:rPr>
              <a:t>Many journeys</a:t>
            </a:r>
          </a:p>
          <a:p>
            <a:pPr marL="342900" indent="-342900">
              <a:spcAft>
                <a:spcPts val="6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Many coloured dots make up the cross, representing many different journeys of reconciliation, side by side, together</a:t>
            </a:r>
          </a:p>
          <a:p>
            <a:pPr marL="342900" indent="-342900">
              <a:spcAft>
                <a:spcPts val="6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There are no straight or uniform pathways</a:t>
            </a:r>
          </a:p>
          <a:p>
            <a:pPr marL="342900" indent="-342900">
              <a:spcAft>
                <a:spcPts val="6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Each journey is unique</a:t>
            </a:r>
          </a:p>
          <a:p>
            <a:pPr marL="342900" indent="-342900">
              <a:spcAft>
                <a:spcPts val="6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Reconciliation is complex</a:t>
            </a:r>
            <a:endParaRPr lang="en-AU" sz="30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36366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3" name="TextBox 2"/>
          <p:cNvSpPr txBox="1"/>
          <p:nvPr/>
        </p:nvSpPr>
        <p:spPr>
          <a:xfrm>
            <a:off x="218661" y="188843"/>
            <a:ext cx="4412974" cy="1015663"/>
          </a:xfrm>
          <a:prstGeom prst="rect">
            <a:avLst/>
          </a:prstGeom>
          <a:noFill/>
        </p:spPr>
        <p:txBody>
          <a:bodyPr wrap="square" rtlCol="0">
            <a:spAutoFit/>
          </a:bodyPr>
          <a:lstStyle/>
          <a:p>
            <a:r>
              <a:rPr lang="en-AU" sz="6000" b="1" dirty="0" smtClean="0">
                <a:solidFill>
                  <a:schemeClr val="bg1"/>
                </a:solidFill>
                <a:effectLst>
                  <a:glow rad="101600">
                    <a:schemeClr val="tx1">
                      <a:alpha val="60000"/>
                    </a:schemeClr>
                  </a:glow>
                </a:effectLst>
              </a:rPr>
              <a:t>‘Many Eyes’</a:t>
            </a:r>
            <a:endParaRPr lang="en-AU" sz="6000" b="1" dirty="0">
              <a:solidFill>
                <a:schemeClr val="bg1"/>
              </a:solidFill>
              <a:effectLst>
                <a:glow rad="101600">
                  <a:schemeClr val="tx1">
                    <a:alpha val="60000"/>
                  </a:schemeClr>
                </a:glow>
              </a:effectLst>
            </a:endParaRPr>
          </a:p>
        </p:txBody>
      </p:sp>
      <p:sp>
        <p:nvSpPr>
          <p:cNvPr id="5" name="TextBox 4"/>
          <p:cNvSpPr txBox="1"/>
          <p:nvPr/>
        </p:nvSpPr>
        <p:spPr>
          <a:xfrm>
            <a:off x="494731" y="1701334"/>
            <a:ext cx="5724939" cy="2877711"/>
          </a:xfrm>
          <a:prstGeom prst="rect">
            <a:avLst/>
          </a:prstGeom>
          <a:noFill/>
          <a:ln w="57150">
            <a:noFill/>
          </a:ln>
        </p:spPr>
        <p:txBody>
          <a:bodyPr wrap="square" rtlCol="0">
            <a:spAutoFit/>
          </a:bodyPr>
          <a:lstStyle/>
          <a:p>
            <a:pPr>
              <a:spcAft>
                <a:spcPts val="1200"/>
              </a:spcAft>
            </a:pPr>
            <a:r>
              <a:rPr lang="en-AU" sz="3200" b="1" dirty="0">
                <a:solidFill>
                  <a:srgbClr val="FFFF66"/>
                </a:solidFill>
                <a:effectLst>
                  <a:glow rad="101600">
                    <a:schemeClr val="tx1">
                      <a:alpha val="60000"/>
                    </a:schemeClr>
                  </a:glow>
                </a:effectLst>
              </a:rPr>
              <a:t>The blue palette</a:t>
            </a:r>
          </a:p>
          <a:p>
            <a:pPr>
              <a:spcAft>
                <a:spcPts val="600"/>
              </a:spcAft>
            </a:pPr>
            <a:r>
              <a:rPr lang="en-AU" sz="3000" b="1" dirty="0">
                <a:solidFill>
                  <a:schemeClr val="bg1"/>
                </a:solidFill>
                <a:effectLst>
                  <a:glow rad="101600">
                    <a:schemeClr val="tx1">
                      <a:alpha val="60000"/>
                    </a:schemeClr>
                  </a:glow>
                </a:effectLst>
              </a:rPr>
              <a:t>The blue palette represents </a:t>
            </a:r>
            <a:endParaRPr lang="en-AU" sz="3000" b="1" dirty="0" smtClean="0">
              <a:solidFill>
                <a:schemeClr val="bg1"/>
              </a:solidFill>
              <a:effectLst>
                <a:glow rad="101600">
                  <a:schemeClr val="tx1">
                    <a:alpha val="60000"/>
                  </a:schemeClr>
                </a:glow>
              </a:effectLst>
            </a:endParaRPr>
          </a:p>
          <a:p>
            <a:pPr marL="457200" indent="-457200">
              <a:spcAft>
                <a:spcPts val="6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all </a:t>
            </a:r>
            <a:r>
              <a:rPr lang="en-AU" sz="3000" b="1" dirty="0">
                <a:solidFill>
                  <a:schemeClr val="bg1"/>
                </a:solidFill>
                <a:effectLst>
                  <a:glow rad="101600">
                    <a:schemeClr val="tx1">
                      <a:alpha val="60000"/>
                    </a:schemeClr>
                  </a:glow>
                </a:effectLst>
              </a:rPr>
              <a:t>peoples under the </a:t>
            </a:r>
            <a:r>
              <a:rPr lang="en-AU" sz="3000" b="1" dirty="0" smtClean="0">
                <a:solidFill>
                  <a:schemeClr val="bg1"/>
                </a:solidFill>
                <a:effectLst>
                  <a:glow rad="101600">
                    <a:schemeClr val="tx1">
                      <a:alpha val="60000"/>
                    </a:schemeClr>
                  </a:glow>
                </a:effectLst>
              </a:rPr>
              <a:t>sky </a:t>
            </a:r>
          </a:p>
          <a:p>
            <a:pPr marL="457200" indent="-457200">
              <a:spcAft>
                <a:spcPts val="600"/>
              </a:spcAft>
              <a:buFont typeface="Arial" panose="020B0604020202020204" pitchFamily="34" charset="0"/>
              <a:buChar char="•"/>
            </a:pPr>
            <a:r>
              <a:rPr lang="en-AU" sz="3000" b="1" dirty="0" smtClean="0">
                <a:solidFill>
                  <a:schemeClr val="bg1"/>
                </a:solidFill>
                <a:effectLst>
                  <a:glow rad="101600">
                    <a:schemeClr val="tx1">
                      <a:alpha val="60000"/>
                    </a:schemeClr>
                  </a:glow>
                </a:effectLst>
              </a:rPr>
              <a:t>the </a:t>
            </a:r>
            <a:r>
              <a:rPr lang="en-AU" sz="3000" b="1" dirty="0">
                <a:solidFill>
                  <a:schemeClr val="bg1"/>
                </a:solidFill>
                <a:effectLst>
                  <a:glow rad="101600">
                    <a:schemeClr val="tx1">
                      <a:alpha val="60000"/>
                    </a:schemeClr>
                  </a:glow>
                </a:effectLst>
              </a:rPr>
              <a:t>rivers and oceans which are </a:t>
            </a:r>
            <a:r>
              <a:rPr lang="en-AU" sz="3000" b="1" dirty="0" smtClean="0">
                <a:solidFill>
                  <a:schemeClr val="bg1"/>
                </a:solidFill>
                <a:effectLst>
                  <a:glow rad="101600">
                    <a:schemeClr val="tx1">
                      <a:alpha val="60000"/>
                    </a:schemeClr>
                  </a:glow>
                </a:effectLst>
              </a:rPr>
              <a:t>the people’s </a:t>
            </a:r>
            <a:r>
              <a:rPr lang="en-AU" sz="3000" b="1" dirty="0">
                <a:solidFill>
                  <a:schemeClr val="bg1"/>
                </a:solidFill>
                <a:effectLst>
                  <a:glow rad="101600">
                    <a:schemeClr val="tx1">
                      <a:alpha val="60000"/>
                    </a:schemeClr>
                  </a:glow>
                </a:effectLst>
              </a:rPr>
              <a:t>intersecting stories</a:t>
            </a:r>
          </a:p>
          <a:p>
            <a:pPr>
              <a:spcAft>
                <a:spcPts val="600"/>
              </a:spcAft>
            </a:pPr>
            <a:endParaRPr lang="en-AU" sz="4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332873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3" name="TextBox 2"/>
          <p:cNvSpPr txBox="1"/>
          <p:nvPr/>
        </p:nvSpPr>
        <p:spPr>
          <a:xfrm>
            <a:off x="218661" y="188843"/>
            <a:ext cx="44129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ea typeface="+mn-ea"/>
                <a:cs typeface="+mn-cs"/>
              </a:rPr>
              <a:t>‘Many Eyes’</a:t>
            </a:r>
          </a:p>
        </p:txBody>
      </p:sp>
      <p:sp>
        <p:nvSpPr>
          <p:cNvPr id="5" name="TextBox 4"/>
          <p:cNvSpPr txBox="1"/>
          <p:nvPr/>
        </p:nvSpPr>
        <p:spPr>
          <a:xfrm>
            <a:off x="317310" y="1394593"/>
            <a:ext cx="6277230" cy="4893647"/>
          </a:xfrm>
          <a:prstGeom prst="rect">
            <a:avLst/>
          </a:prstGeom>
          <a:noFill/>
          <a:ln w="5715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AU" sz="3200" b="1" dirty="0">
                <a:solidFill>
                  <a:srgbClr val="FFFF66"/>
                </a:solidFill>
                <a:effectLst>
                  <a:glow rad="101600">
                    <a:schemeClr val="tx1">
                      <a:alpha val="60000"/>
                    </a:schemeClr>
                  </a:glow>
                </a:effectLst>
              </a:rPr>
              <a:t>Flowing waters</a:t>
            </a:r>
          </a:p>
          <a:p>
            <a:pPr marR="0" lvl="0" algn="l" defTabSz="914400" rtl="0" eaLnBrk="1" fontAlgn="auto" latinLnBrk="0" hangingPunct="1">
              <a:lnSpc>
                <a:spcPct val="100000"/>
              </a:lnSpc>
              <a:spcBef>
                <a:spcPts val="0"/>
              </a:spcBef>
              <a:spcAft>
                <a:spcPts val="1200"/>
              </a:spcAft>
              <a:buClrTx/>
              <a:buSzTx/>
              <a:tabLst/>
              <a:defRPr/>
            </a:pPr>
            <a:r>
              <a:rPr lang="en-AU" sz="3000" b="1" dirty="0">
                <a:solidFill>
                  <a:schemeClr val="bg1"/>
                </a:solidFill>
                <a:effectLst>
                  <a:glow rad="101600">
                    <a:schemeClr val="tx1">
                      <a:alpha val="60000"/>
                    </a:schemeClr>
                  </a:glow>
                </a:effectLst>
              </a:rPr>
              <a:t>The flowing shades of blue are the river and the sea.</a:t>
            </a:r>
          </a:p>
          <a:p>
            <a:pPr marR="0" lvl="0" algn="l" defTabSz="914400" rtl="0" eaLnBrk="1" fontAlgn="auto" latinLnBrk="0" hangingPunct="1">
              <a:lnSpc>
                <a:spcPct val="100000"/>
              </a:lnSpc>
              <a:spcBef>
                <a:spcPts val="0"/>
              </a:spcBef>
              <a:spcAft>
                <a:spcPts val="1200"/>
              </a:spcAft>
              <a:buClrTx/>
              <a:buSzTx/>
              <a:tabLst/>
              <a:defRPr/>
            </a:pPr>
            <a:r>
              <a:rPr lang="en-AU" sz="3000" b="1" dirty="0">
                <a:solidFill>
                  <a:schemeClr val="bg1"/>
                </a:solidFill>
                <a:effectLst>
                  <a:glow rad="101600">
                    <a:schemeClr val="tx1">
                      <a:alpha val="60000"/>
                    </a:schemeClr>
                  </a:glow>
                </a:effectLst>
              </a:rPr>
              <a:t>They meet at the centre of the cross.</a:t>
            </a:r>
          </a:p>
          <a:p>
            <a:pPr marR="0" lvl="0" algn="l" defTabSz="914400" rtl="0" eaLnBrk="1" fontAlgn="auto" latinLnBrk="0" hangingPunct="1">
              <a:lnSpc>
                <a:spcPct val="100000"/>
              </a:lnSpc>
              <a:spcBef>
                <a:spcPts val="0"/>
              </a:spcBef>
              <a:spcAft>
                <a:spcPts val="1200"/>
              </a:spcAft>
              <a:buClrTx/>
              <a:buSzTx/>
              <a:tabLst/>
              <a:defRPr/>
            </a:pPr>
            <a:r>
              <a:rPr lang="en-AU" sz="3000" b="1" dirty="0">
                <a:solidFill>
                  <a:schemeClr val="bg1"/>
                </a:solidFill>
                <a:effectLst>
                  <a:glow rad="101600">
                    <a:schemeClr val="tx1">
                      <a:alpha val="60000"/>
                    </a:schemeClr>
                  </a:glow>
                </a:effectLst>
              </a:rPr>
              <a:t>In baptism, we each receive personal reconciliation with Christ at the heart of the cross.</a:t>
            </a:r>
          </a:p>
          <a:p>
            <a:pPr marR="0" lvl="0" algn="l" defTabSz="914400" rtl="0" eaLnBrk="1" fontAlgn="auto" latinLnBrk="0" hangingPunct="1">
              <a:lnSpc>
                <a:spcPct val="100000"/>
              </a:lnSpc>
              <a:spcBef>
                <a:spcPts val="0"/>
              </a:spcBef>
              <a:spcAft>
                <a:spcPts val="600"/>
              </a:spcAft>
              <a:buClrTx/>
              <a:buSzTx/>
              <a:tabLst/>
              <a:defRPr/>
            </a:pPr>
            <a:r>
              <a:rPr lang="en-AU" sz="3000" b="1" dirty="0">
                <a:solidFill>
                  <a:schemeClr val="bg1"/>
                </a:solidFill>
                <a:effectLst>
                  <a:glow rad="101600">
                    <a:schemeClr val="tx1">
                      <a:alpha val="60000"/>
                    </a:schemeClr>
                  </a:glow>
                </a:effectLst>
              </a:rPr>
              <a:t>Here we find our common identity as children of God.</a:t>
            </a:r>
          </a:p>
        </p:txBody>
      </p:sp>
    </p:spTree>
    <p:extLst>
      <p:ext uri="{BB962C8B-B14F-4D97-AF65-F5344CB8AC3E}">
        <p14:creationId xmlns:p14="http://schemas.microsoft.com/office/powerpoint/2010/main" val="366136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3" name="TextBox 2"/>
          <p:cNvSpPr txBox="1"/>
          <p:nvPr/>
        </p:nvSpPr>
        <p:spPr>
          <a:xfrm>
            <a:off x="218661" y="188843"/>
            <a:ext cx="44129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ea typeface="+mn-ea"/>
                <a:cs typeface="+mn-cs"/>
              </a:rPr>
              <a:t>‘Many Eyes’</a:t>
            </a:r>
          </a:p>
        </p:txBody>
      </p:sp>
      <p:sp>
        <p:nvSpPr>
          <p:cNvPr id="5" name="TextBox 4"/>
          <p:cNvSpPr txBox="1"/>
          <p:nvPr/>
        </p:nvSpPr>
        <p:spPr>
          <a:xfrm>
            <a:off x="522027" y="1503775"/>
            <a:ext cx="6288206" cy="4262705"/>
          </a:xfrm>
          <a:prstGeom prst="rect">
            <a:avLst/>
          </a:prstGeom>
          <a:noFill/>
          <a:ln w="57150">
            <a:noFill/>
          </a:ln>
        </p:spPr>
        <p:txBody>
          <a:bodyPr wrap="square" rtlCol="0">
            <a:spAutoFit/>
          </a:bodyPr>
          <a:lstStyle/>
          <a:p>
            <a:pPr>
              <a:spcAft>
                <a:spcPts val="1200"/>
              </a:spcAft>
              <a:defRPr/>
            </a:pPr>
            <a:r>
              <a:rPr lang="en-AU" sz="3200" b="1" dirty="0">
                <a:solidFill>
                  <a:srgbClr val="FFFF66"/>
                </a:solidFill>
                <a:effectLst>
                  <a:glow rad="101600">
                    <a:schemeClr val="tx1">
                      <a:alpha val="60000"/>
                    </a:schemeClr>
                  </a:glow>
                </a:effectLst>
              </a:rPr>
              <a:t>God’s loving eye</a:t>
            </a:r>
          </a:p>
          <a:p>
            <a:pPr marR="0" lvl="0" algn="l" defTabSz="914400" rtl="0" eaLnBrk="1" fontAlgn="auto" latinLnBrk="0" hangingPunct="1">
              <a:lnSpc>
                <a:spcPct val="100000"/>
              </a:lnSpc>
              <a:spcBef>
                <a:spcPts val="0"/>
              </a:spcBef>
              <a:spcAft>
                <a:spcPts val="600"/>
              </a:spcAft>
              <a:buClrTx/>
              <a:buSzTx/>
              <a:tabLst/>
              <a:defRPr/>
            </a:pPr>
            <a:r>
              <a:rPr kumimoji="0" lang="en-AU" sz="32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rPr>
              <a:t>God’s love for everyone of us is represented by the eye at the centre of the cross.</a:t>
            </a:r>
          </a:p>
          <a:p>
            <a:pPr marR="0" lvl="0" algn="l" defTabSz="914400" rtl="0" eaLnBrk="1" fontAlgn="auto" latinLnBrk="0" hangingPunct="1">
              <a:lnSpc>
                <a:spcPct val="100000"/>
              </a:lnSpc>
              <a:spcBef>
                <a:spcPts val="0"/>
              </a:spcBef>
              <a:spcAft>
                <a:spcPts val="600"/>
              </a:spcAft>
              <a:buClrTx/>
              <a:buSzTx/>
              <a:tabLst/>
              <a:defRPr/>
            </a:pPr>
            <a:r>
              <a:rPr lang="en-AU" sz="3200" b="1" dirty="0" smtClean="0">
                <a:solidFill>
                  <a:prstClr val="white"/>
                </a:solidFill>
                <a:effectLst>
                  <a:glow rad="101600">
                    <a:prstClr val="black">
                      <a:alpha val="60000"/>
                    </a:prstClr>
                  </a:glow>
                </a:effectLst>
                <a:latin typeface="Calibri" panose="020F0502020204030204"/>
              </a:rPr>
              <a:t>He watches over us as we come and go, ever calling us back to himself, the only place where we will find true and lasting reconciliation.</a:t>
            </a:r>
            <a:endParaRPr kumimoji="0" lang="en-AU" sz="32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endParaRPr>
          </a:p>
        </p:txBody>
      </p:sp>
    </p:spTree>
    <p:extLst>
      <p:ext uri="{BB962C8B-B14F-4D97-AF65-F5344CB8AC3E}">
        <p14:creationId xmlns:p14="http://schemas.microsoft.com/office/powerpoint/2010/main" val="408478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3" name="TextBox 2"/>
          <p:cNvSpPr txBox="1"/>
          <p:nvPr/>
        </p:nvSpPr>
        <p:spPr>
          <a:xfrm>
            <a:off x="218661" y="188843"/>
            <a:ext cx="44129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ea typeface="+mn-ea"/>
                <a:cs typeface="+mn-cs"/>
              </a:rPr>
              <a:t>‘Many Eyes’</a:t>
            </a:r>
          </a:p>
        </p:txBody>
      </p:sp>
      <p:sp>
        <p:nvSpPr>
          <p:cNvPr id="5" name="TextBox 4"/>
          <p:cNvSpPr txBox="1"/>
          <p:nvPr/>
        </p:nvSpPr>
        <p:spPr>
          <a:xfrm>
            <a:off x="437616" y="1302633"/>
            <a:ext cx="6156924" cy="5555367"/>
          </a:xfrm>
          <a:prstGeom prst="rect">
            <a:avLst/>
          </a:prstGeom>
          <a:noFill/>
          <a:ln w="57150">
            <a:noFill/>
          </a:ln>
        </p:spPr>
        <p:txBody>
          <a:bodyPr wrap="square" rtlCol="0">
            <a:spAutoFit/>
          </a:bodyPr>
          <a:lstStyle/>
          <a:p>
            <a:pPr marR="0" lvl="0" indent="0" fontAlgn="auto">
              <a:lnSpc>
                <a:spcPct val="100000"/>
              </a:lnSpc>
              <a:spcBef>
                <a:spcPts val="0"/>
              </a:spcBef>
              <a:spcAft>
                <a:spcPts val="1200"/>
              </a:spcAft>
              <a:buClrTx/>
              <a:buSzTx/>
              <a:buFontTx/>
              <a:buNone/>
              <a:tabLst/>
              <a:defRPr/>
            </a:pPr>
            <a:r>
              <a:rPr lang="en-AU" sz="3200" b="1" dirty="0">
                <a:solidFill>
                  <a:srgbClr val="FFFF66"/>
                </a:solidFill>
                <a:effectLst>
                  <a:glow rad="101600">
                    <a:schemeClr val="tx1">
                      <a:alpha val="60000"/>
                    </a:schemeClr>
                  </a:glow>
                </a:effectLst>
              </a:rPr>
              <a:t>Our witness</a:t>
            </a:r>
          </a:p>
          <a:p>
            <a:pPr marR="0" lvl="0" algn="l" defTabSz="914400" rtl="0" eaLnBrk="1" fontAlgn="auto" latinLnBrk="0" hangingPunct="1">
              <a:lnSpc>
                <a:spcPct val="100000"/>
              </a:lnSpc>
              <a:spcBef>
                <a:spcPts val="0"/>
              </a:spcBef>
              <a:spcAft>
                <a:spcPts val="600"/>
              </a:spcAft>
              <a:buClrTx/>
              <a:buSzTx/>
              <a:tabLst/>
              <a:defRPr/>
            </a:pPr>
            <a:r>
              <a:rPr kumimoji="0" lang="en-AU" sz="32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rPr>
              <a:t>There are ‘many eyes’ watching us from outside the cross. What do they see?</a:t>
            </a:r>
          </a:p>
          <a:p>
            <a:pPr lvl="1">
              <a:spcAft>
                <a:spcPts val="600"/>
              </a:spcAft>
              <a:defRPr/>
            </a:pPr>
            <a:r>
              <a:rPr lang="en-AU" sz="3200" b="1" noProof="0" dirty="0" smtClean="0">
                <a:solidFill>
                  <a:prstClr val="white"/>
                </a:solidFill>
                <a:effectLst>
                  <a:glow rad="101600">
                    <a:prstClr val="black">
                      <a:alpha val="60000"/>
                    </a:prstClr>
                  </a:glow>
                </a:effectLst>
                <a:latin typeface="Calibri" panose="020F0502020204030204"/>
              </a:rPr>
              <a:t>… how we treat each other</a:t>
            </a:r>
          </a:p>
          <a:p>
            <a:pPr lvl="1">
              <a:spcAft>
                <a:spcPts val="600"/>
              </a:spcAft>
              <a:defRPr/>
            </a:pPr>
            <a:r>
              <a:rPr kumimoji="0" lang="en-AU" sz="3200" b="1" i="0" u="none" strike="noStrike" kern="1200" cap="none" spc="0" normalizeH="0" baseline="0" dirty="0" smtClean="0">
                <a:ln>
                  <a:noFill/>
                </a:ln>
                <a:solidFill>
                  <a:prstClr val="white"/>
                </a:solidFill>
                <a:effectLst>
                  <a:glow rad="101600">
                    <a:prstClr val="black">
                      <a:alpha val="60000"/>
                    </a:prstClr>
                  </a:glow>
                </a:effectLst>
                <a:uLnTx/>
                <a:uFillTx/>
                <a:latin typeface="Calibri" panose="020F0502020204030204"/>
              </a:rPr>
              <a:t>… how we listen to each other</a:t>
            </a:r>
          </a:p>
          <a:p>
            <a:pPr lvl="1">
              <a:spcAft>
                <a:spcPts val="600"/>
              </a:spcAft>
              <a:defRPr/>
            </a:pPr>
            <a:r>
              <a:rPr lang="en-AU" sz="3200" b="1" noProof="0" dirty="0" smtClean="0">
                <a:solidFill>
                  <a:prstClr val="white"/>
                </a:solidFill>
                <a:effectLst>
                  <a:glow rad="101600">
                    <a:prstClr val="black">
                      <a:alpha val="60000"/>
                    </a:prstClr>
                  </a:glow>
                </a:effectLst>
                <a:latin typeface="Calibri" panose="020F0502020204030204"/>
              </a:rPr>
              <a:t>… how we respect each other</a:t>
            </a:r>
          </a:p>
          <a:p>
            <a:pPr lvl="1">
              <a:spcAft>
                <a:spcPts val="600"/>
              </a:spcAft>
              <a:defRPr/>
            </a:pPr>
            <a:r>
              <a:rPr kumimoji="0" lang="en-AU" sz="3200" b="1" i="0" u="none" strike="noStrike" kern="1200" cap="none" spc="0" normalizeH="0" baseline="0" dirty="0" smtClean="0">
                <a:ln>
                  <a:noFill/>
                </a:ln>
                <a:solidFill>
                  <a:prstClr val="white"/>
                </a:solidFill>
                <a:effectLst>
                  <a:glow rad="101600">
                    <a:prstClr val="black">
                      <a:alpha val="60000"/>
                    </a:prstClr>
                  </a:glow>
                </a:effectLst>
                <a:uLnTx/>
                <a:uFillTx/>
                <a:latin typeface="Calibri" panose="020F0502020204030204"/>
              </a:rPr>
              <a:t>… how we</a:t>
            </a:r>
            <a:r>
              <a:rPr kumimoji="0" lang="en-AU" sz="3200" b="1" i="0" u="none" strike="noStrike" kern="1200" cap="none" spc="0" normalizeH="0" dirty="0" smtClean="0">
                <a:ln>
                  <a:noFill/>
                </a:ln>
                <a:solidFill>
                  <a:prstClr val="white"/>
                </a:solidFill>
                <a:effectLst>
                  <a:glow rad="101600">
                    <a:prstClr val="black">
                      <a:alpha val="60000"/>
                    </a:prstClr>
                  </a:glow>
                </a:effectLst>
                <a:uLnTx/>
                <a:uFillTx/>
                <a:latin typeface="Calibri" panose="020F0502020204030204"/>
              </a:rPr>
              <a:t> bless each other</a:t>
            </a:r>
          </a:p>
          <a:p>
            <a:pPr marR="0" lvl="0" algn="l" defTabSz="914400" rtl="0" eaLnBrk="1" fontAlgn="auto" latinLnBrk="0" hangingPunct="1">
              <a:lnSpc>
                <a:spcPct val="100000"/>
              </a:lnSpc>
              <a:spcBef>
                <a:spcPts val="0"/>
              </a:spcBef>
              <a:spcAft>
                <a:spcPts val="600"/>
              </a:spcAft>
              <a:buClrTx/>
              <a:buSzTx/>
              <a:tabLst/>
              <a:defRPr/>
            </a:pPr>
            <a:r>
              <a:rPr lang="en-AU" sz="3200" b="1" baseline="0" noProof="0" dirty="0" smtClean="0">
                <a:solidFill>
                  <a:prstClr val="white"/>
                </a:solidFill>
                <a:effectLst>
                  <a:glow rad="101600">
                    <a:prstClr val="black">
                      <a:alpha val="60000"/>
                    </a:prstClr>
                  </a:glow>
                </a:effectLst>
                <a:latin typeface="Calibri" panose="020F0502020204030204"/>
              </a:rPr>
              <a:t>What</a:t>
            </a:r>
            <a:r>
              <a:rPr lang="en-AU" sz="3200" b="1" noProof="0" dirty="0" smtClean="0">
                <a:solidFill>
                  <a:prstClr val="white"/>
                </a:solidFill>
                <a:effectLst>
                  <a:glow rad="101600">
                    <a:prstClr val="black">
                      <a:alpha val="60000"/>
                    </a:prstClr>
                  </a:glow>
                </a:effectLst>
                <a:latin typeface="Calibri" panose="020F0502020204030204"/>
              </a:rPr>
              <a:t> is our witness of reconciliation to them?</a:t>
            </a:r>
            <a:endParaRPr kumimoji="0" lang="en-AU" sz="32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endParaRPr>
          </a:p>
        </p:txBody>
      </p:sp>
    </p:spTree>
    <p:extLst>
      <p:ext uri="{BB962C8B-B14F-4D97-AF65-F5344CB8AC3E}">
        <p14:creationId xmlns:p14="http://schemas.microsoft.com/office/powerpoint/2010/main" val="403028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1564A6"/>
              </a:clrFrom>
              <a:clrTo>
                <a:srgbClr val="1564A6">
                  <a:alpha val="0"/>
                </a:srgbClr>
              </a:clrTo>
            </a:clrChange>
            <a:extLst>
              <a:ext uri="{28A0092B-C50C-407E-A947-70E740481C1C}">
                <a14:useLocalDpi xmlns:a14="http://schemas.microsoft.com/office/drawing/2010/main" val="0"/>
              </a:ext>
            </a:extLst>
          </a:blip>
          <a:srcRect l="470"/>
          <a:stretch/>
        </p:blipFill>
        <p:spPr>
          <a:xfrm>
            <a:off x="6594540" y="29910"/>
            <a:ext cx="5559018" cy="6828090"/>
          </a:xfrm>
          <a:prstGeom prst="rect">
            <a:avLst/>
          </a:prstGeom>
        </p:spPr>
      </p:pic>
      <p:sp>
        <p:nvSpPr>
          <p:cNvPr id="3" name="TextBox 2"/>
          <p:cNvSpPr txBox="1"/>
          <p:nvPr/>
        </p:nvSpPr>
        <p:spPr>
          <a:xfrm>
            <a:off x="218661" y="188843"/>
            <a:ext cx="44129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smtClean="0">
                <a:ln>
                  <a:noFill/>
                </a:ln>
                <a:solidFill>
                  <a:prstClr val="white"/>
                </a:solidFill>
                <a:effectLst>
                  <a:glow rad="101600">
                    <a:prstClr val="black">
                      <a:alpha val="60000"/>
                    </a:prstClr>
                  </a:glow>
                </a:effectLst>
                <a:uLnTx/>
                <a:uFillTx/>
                <a:latin typeface="Calibri" panose="020F0502020204030204"/>
                <a:ea typeface="+mn-ea"/>
                <a:cs typeface="+mn-cs"/>
              </a:rPr>
              <a:t>‘Many Eyes’</a:t>
            </a:r>
          </a:p>
        </p:txBody>
      </p:sp>
      <p:sp>
        <p:nvSpPr>
          <p:cNvPr id="5" name="TextBox 4"/>
          <p:cNvSpPr txBox="1"/>
          <p:nvPr/>
        </p:nvSpPr>
        <p:spPr>
          <a:xfrm>
            <a:off x="1998212" y="1954150"/>
            <a:ext cx="5724939" cy="769441"/>
          </a:xfrm>
          <a:prstGeom prst="rect">
            <a:avLst/>
          </a:prstGeom>
          <a:noFill/>
          <a:ln w="57150">
            <a:noFill/>
          </a:ln>
        </p:spPr>
        <p:txBody>
          <a:bodyPr wrap="square" rtlCol="0">
            <a:spAutoFit/>
          </a:bodyPr>
          <a:lstStyle/>
          <a:p>
            <a:pPr>
              <a:spcAft>
                <a:spcPts val="1200"/>
              </a:spcAft>
              <a:defRPr/>
            </a:pPr>
            <a:r>
              <a:rPr lang="en-AU" sz="4400" b="1" dirty="0">
                <a:solidFill>
                  <a:srgbClr val="FFFF66"/>
                </a:solidFill>
                <a:effectLst>
                  <a:glow rad="101600">
                    <a:schemeClr val="tx1">
                      <a:alpha val="60000"/>
                    </a:schemeClr>
                  </a:glow>
                </a:effectLst>
              </a:rPr>
              <a:t>What do you see ?</a:t>
            </a:r>
          </a:p>
        </p:txBody>
      </p:sp>
    </p:spTree>
    <p:extLst>
      <p:ext uri="{BB962C8B-B14F-4D97-AF65-F5344CB8AC3E}">
        <p14:creationId xmlns:p14="http://schemas.microsoft.com/office/powerpoint/2010/main" val="1749797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2011</Words>
  <Application>Microsoft Office PowerPoint</Application>
  <PresentationFormat>Widescreen</PresentationFormat>
  <Paragraphs>198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 Marilyn</dc:creator>
  <cp:lastModifiedBy>Wall, Marilyn</cp:lastModifiedBy>
  <cp:revision>69</cp:revision>
  <dcterms:created xsi:type="dcterms:W3CDTF">2020-10-08T02:21:34Z</dcterms:created>
  <dcterms:modified xsi:type="dcterms:W3CDTF">2020-10-15T21:26:27Z</dcterms:modified>
</cp:coreProperties>
</file>