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6" r:id="rId3"/>
    <p:sldId id="257" r:id="rId4"/>
    <p:sldId id="258" r:id="rId5"/>
    <p:sldId id="259" r:id="rId6"/>
    <p:sldId id="260" r:id="rId7"/>
    <p:sldId id="261" r:id="rId8"/>
    <p:sldId id="262" r:id="rId9"/>
    <p:sldId id="264" r:id="rId10"/>
    <p:sldId id="263"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D2984F"/>
    <a:srgbClr val="2D888A"/>
    <a:srgbClr val="C48C55"/>
    <a:srgbClr val="885D2A"/>
    <a:srgbClr val="FFCC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650" autoAdjust="0"/>
  </p:normalViewPr>
  <p:slideViewPr>
    <p:cSldViewPr snapToGrid="0">
      <p:cViewPr>
        <p:scale>
          <a:sx n="30" d="100"/>
          <a:sy n="30" d="100"/>
        </p:scale>
        <p:origin x="249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2E7CA-3958-4CFD-9AE0-9673E6CC92E0}" type="datetimeFigureOut">
              <a:rPr lang="en-AU" smtClean="0"/>
              <a:t>16/10/2020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50207-F1B9-4830-9DFB-5F531ED1F335}" type="slidenum">
              <a:rPr lang="en-AU" smtClean="0"/>
              <a:t>‹#›</a:t>
            </a:fld>
            <a:endParaRPr lang="en-AU"/>
          </a:p>
        </p:txBody>
      </p:sp>
    </p:spTree>
    <p:extLst>
      <p:ext uri="{BB962C8B-B14F-4D97-AF65-F5344CB8AC3E}">
        <p14:creationId xmlns:p14="http://schemas.microsoft.com/office/powerpoint/2010/main" val="174020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dirty="0" smtClean="0">
                <a:ln>
                  <a:noFill/>
                </a:ln>
                <a:solidFill>
                  <a:srgbClr val="0033CC"/>
                </a:solidFill>
                <a:effectLst/>
                <a:uLnTx/>
                <a:uFillTx/>
                <a:latin typeface="+mn-lt"/>
                <a:ea typeface="+mn-ea"/>
                <a:cs typeface="+mn-cs"/>
              </a:rPr>
              <a:t>Note to presenter: currently there is no animation within each slide, the image and text appear together ….. an alternative presentation could be to first bring up the image and animate the text to follow or combination whichever is the presenters preference. Having a pointer will help people to focus on specific aspects through out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Welcome | Prayer | Introduction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Context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Aboriginal/Torres Strait Lutheran communities continue today across Australia. It is estimated that there are between 6,000 – 7,000 Aboriginal/Torres Strait Islanders who identify as Lutheran predominantly in the following areas: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SA: Port Lincoln, Ceduna,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Koonibba</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Yalata, Oak Valley,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Ferryden</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Park</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NT: Central Australia …. 40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approx</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communities Alice Springs, Hermannsburg, and surrounding communities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QLD: Hope Vale,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Wujal</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Wujal</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Coen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Scattered groups within the rural and more urban areas of towns and cities across Australia (</a:t>
            </a:r>
            <a:r>
              <a:rPr kumimoji="0" lang="en-AU" sz="1200" b="0" i="1" u="sng" strike="noStrike" kern="1200" cap="none" spc="0" normalizeH="0" baseline="0" noProof="0" dirty="0" smtClean="0">
                <a:ln>
                  <a:noFill/>
                </a:ln>
                <a:solidFill>
                  <a:prstClr val="black"/>
                </a:solidFill>
                <a:effectLst/>
                <a:uLnTx/>
                <a:uFillTx/>
                <a:latin typeface="+mn-lt"/>
                <a:ea typeface="+mn-ea"/>
                <a:cs typeface="+mn-cs"/>
              </a:rPr>
              <a:t>we should never assume that we do not have Aboriginal or Torres Strait Islander people worshipping with us in our ministry spaces</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LCA has more than150 years of history of ministry and engagement with First Nations / Aboriginal and Torres Strait Islander peoples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Great stories exist of Aboriginal and non-Aboriginal peoples working together, side by side, together, to share the Christian gospel and growing as God’s people across Australia.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Outside of these Lutheran Aboriginal communities, many of these great stories are not well known amongst the wider Lutheran church, with even less understood or appreciated of the differing cultures of First Nations peoples and what is important to them and their faith journeys as a valued part of the Lutheran Church.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At the 2018 LCA General Convention of Synod – our church said we can do better – and voted yes to developing a Reconciliation Action Plan (RAP).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first step in this process was to develop and prepare a Reflect RAP ….. Where as a church we would first reflect on our past and existing relationships with First Nations peoples.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Amongst a range of consultative decisions about the development of the RAP, an artwork was developed to inspire the thinking and appreciation for the task ahead 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As you can see on the screen – the artwork is of the Cross entitled ‘Many Eyes’ …. it has become this inspiration.</a:t>
            </a: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1</a:t>
            </a:fld>
            <a:endParaRPr lang="en-AU"/>
          </a:p>
        </p:txBody>
      </p:sp>
    </p:spTree>
    <p:extLst>
      <p:ext uri="{BB962C8B-B14F-4D97-AF65-F5344CB8AC3E}">
        <p14:creationId xmlns:p14="http://schemas.microsoft.com/office/powerpoint/2010/main" val="235698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LCA RAP Reconciliation Vision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Opportunity to reflect on the messages within.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God invites you on this journey …. </a:t>
            </a:r>
            <a:r>
              <a:rPr kumimoji="0" lang="en-AU" sz="1200" b="0" i="0" u="none" strike="noStrike" kern="1200" cap="none" spc="0" normalizeH="0" baseline="0" noProof="0" smtClean="0">
                <a:ln>
                  <a:noFill/>
                </a:ln>
                <a:solidFill>
                  <a:prstClr val="black"/>
                </a:solidFill>
                <a:effectLst/>
                <a:uLnTx/>
                <a:uFillTx/>
                <a:latin typeface="+mn-lt"/>
                <a:ea typeface="+mn-ea"/>
                <a:cs typeface="+mn-cs"/>
              </a:rPr>
              <a:t>what might be your response to this personal call to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Final prayer</a:t>
            </a: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10</a:t>
            </a:fld>
            <a:endParaRPr lang="en-AU"/>
          </a:p>
        </p:txBody>
      </p:sp>
    </p:spTree>
    <p:extLst>
      <p:ext uri="{BB962C8B-B14F-4D97-AF65-F5344CB8AC3E}">
        <p14:creationId xmlns:p14="http://schemas.microsoft.com/office/powerpoint/2010/main" val="205941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This artwork (Many Eyes) is the handiwork of a young Aboriginal boy, Henry.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Henry’s family heritage extends to Eastern Aranda (North East of Alice Springs) and </a:t>
            </a: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Wangkangurru</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(Simpson Desert SA)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Henry was just 9 years of age in 2018, when he created this artwork.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As part of a Reconciliation Week exercise in his school (a Lutheran school) Henry along with his class was asked what they understood by reconciliation.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Listen/Read what Henry has to say about his painting.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AU" sz="1200" b="1" i="1" u="none" strike="noStrike" kern="1200" cap="none" spc="0" normalizeH="0" baseline="0" noProof="0" dirty="0" smtClean="0">
                <a:ln>
                  <a:noFill/>
                </a:ln>
                <a:solidFill>
                  <a:prstClr val="black"/>
                </a:solidFill>
                <a:effectLst/>
                <a:uLnTx/>
                <a:uFillTx/>
                <a:latin typeface="+mn-lt"/>
                <a:ea typeface="+mn-ea"/>
                <a:cs typeface="+mn-cs"/>
              </a:rPr>
              <a:t>It’s about how there is one God and there are lots of people … we are all different – that’s a good thing - because we can all see different parts of God and share that with each other … That way we can all learn from each other.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200" b="1" i="1"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This from the mouth of a 9 year old!</a:t>
            </a: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2</a:t>
            </a:fld>
            <a:endParaRPr lang="en-AU"/>
          </a:p>
        </p:txBody>
      </p:sp>
    </p:spTree>
    <p:extLst>
      <p:ext uri="{BB962C8B-B14F-4D97-AF65-F5344CB8AC3E}">
        <p14:creationId xmlns:p14="http://schemas.microsoft.com/office/powerpoint/2010/main" val="290491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Others have looked at this artwork and the following are their thoughts of the things they drew from Henry’s painting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200" b="1" i="0" u="sng" strike="noStrike" kern="1200" cap="none" spc="0" normalizeH="0" baseline="0" noProof="0" dirty="0" smtClean="0">
                <a:ln>
                  <a:noFill/>
                </a:ln>
                <a:solidFill>
                  <a:prstClr val="black"/>
                </a:solidFill>
                <a:effectLst/>
                <a:uLnTx/>
                <a:uFillTx/>
                <a:latin typeface="+mn-lt"/>
                <a:ea typeface="+mn-ea"/>
                <a:cs typeface="+mn-cs"/>
              </a:rPr>
              <a:t>Many eyes, Many people, Many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Firstly, focus on those images around the cross – some we can easily recognise as eyes, others are smaller – there are lots of them (79 pairs + 147 ‘eyeballs bordering the cross!!!!)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These eyes represent that there are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many thoughts,</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ideas and views about reconciliation …. this is okay and these differing views do not have to be problematic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many eyes represent the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many people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who have been on this journey – some for many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At present the reconciliation journey has not reached its destination – these many eyes represent the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many things yet to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1" i="0" u="sng"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sng" strike="noStrike" kern="1200" cap="none" spc="0" normalizeH="0" baseline="0" noProof="0" dirty="0" smtClean="0">
                <a:ln>
                  <a:noFill/>
                </a:ln>
                <a:solidFill>
                  <a:prstClr val="black"/>
                </a:solidFill>
                <a:effectLst/>
                <a:uLnTx/>
                <a:uFillTx/>
                <a:latin typeface="+mn-lt"/>
                <a:ea typeface="+mn-ea"/>
                <a:cs typeface="+mn-cs"/>
              </a:rPr>
              <a:t>And there are many people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who are needed to get these things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Perhaps you can see something further in these many eyes?</a:t>
            </a:r>
            <a:endParaRPr kumimoji="0" lang="en-AU"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3</a:t>
            </a:fld>
            <a:endParaRPr lang="en-AU"/>
          </a:p>
        </p:txBody>
      </p:sp>
    </p:spTree>
    <p:extLst>
      <p:ext uri="{BB962C8B-B14F-4D97-AF65-F5344CB8AC3E}">
        <p14:creationId xmlns:p14="http://schemas.microsoft.com/office/powerpoint/2010/main" val="323256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Many Journeys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use of this striking cross highlights that God makes a journey of reconciliation in the journey of Jesus Christ on earth, who goes to give his life for all on the Good Friday cross.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As a result, all people are reconciled with God because of Christ’s love and sacrifice. That’s the 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Our response is to engage in our own journey of reconciliation with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Now focus on the many coloured dots making up the cross …. what do you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Some who have been previously asked this question have suggested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sng" strike="noStrike" kern="1200" cap="none" spc="0" normalizeH="0" baseline="0" noProof="0" dirty="0" smtClean="0">
                <a:ln>
                  <a:noFill/>
                </a:ln>
                <a:solidFill>
                  <a:prstClr val="black"/>
                </a:solidFill>
                <a:effectLst/>
                <a:uLnTx/>
                <a:uFillTx/>
                <a:latin typeface="+mn-lt"/>
                <a:ea typeface="+mn-ea"/>
                <a:cs typeface="+mn-cs"/>
              </a:rPr>
              <a:t>Many different journeys of reconciliation</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already have, or are yet to be travelled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True reconciliation journeys are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travelled together</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side by side,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Aboriginal and non-Aboriginal people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together as equals as God created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Notice how the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rows of dots are wavy and crooked –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demonstrating that reconciliation journeys are rarely straight forward, we can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expect bumps, potholes and barriers along the way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these bumps and diversions enriches the experiences, relationships and the outcomes of the journey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sng" strike="noStrike" kern="1200" cap="none" spc="0" normalizeH="0" baseline="0" noProof="0" dirty="0" smtClean="0">
                <a:ln>
                  <a:noFill/>
                </a:ln>
                <a:solidFill>
                  <a:prstClr val="black"/>
                </a:solidFill>
                <a:effectLst/>
                <a:uLnTx/>
                <a:uFillTx/>
                <a:latin typeface="+mn-lt"/>
                <a:ea typeface="+mn-ea"/>
                <a:cs typeface="+mn-cs"/>
              </a:rPr>
              <a:t>No journey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of reconciliation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is the same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each is different because each of us are unique – that is why sharing the journey with others is such an enriching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For genuine and sustained reconciliation we must be prepared to seek the Holy Spirit, to help us to embrace, effort and hard work over time …..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reconciliation is complex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4</a:t>
            </a:fld>
            <a:endParaRPr lang="en-AU"/>
          </a:p>
        </p:txBody>
      </p:sp>
    </p:spTree>
    <p:extLst>
      <p:ext uri="{BB962C8B-B14F-4D97-AF65-F5344CB8AC3E}">
        <p14:creationId xmlns:p14="http://schemas.microsoft.com/office/powerpoint/2010/main" val="295885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The blue palette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Notice the colour of the background on which the cross is laying.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AU" sz="1200" b="1" i="0" u="sng" strike="noStrike" kern="1200" cap="none" spc="0" normalizeH="0" baseline="0" noProof="0" dirty="0" smtClean="0">
                <a:ln>
                  <a:noFill/>
                </a:ln>
                <a:solidFill>
                  <a:prstClr val="black"/>
                </a:solidFill>
                <a:effectLst/>
                <a:uLnTx/>
                <a:uFillTx/>
                <a:latin typeface="+mn-lt"/>
                <a:ea typeface="+mn-ea"/>
                <a:cs typeface="+mn-cs"/>
              </a:rPr>
              <a:t>It is blue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Some suggest that this represents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all the peoples under sky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for whom God sent his son Jesus to die, so that all peoples under the sky could be reconciled back to God – he paid the price. Jesus has walked that journey of reconciliation for you and for me and for all peoples …. So that we can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work together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to be reconciled with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Some have suggested that ‘blue’ represents the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rivers and the oceans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all water, one fresh and the other salt …. two distinct identities – but never the less each eventually connecting with each other …. Could this be the intersecting stories of Aboriginal and non-Aboriginal people … rich stories which we share, and from which we learn to respect and value each other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5</a:t>
            </a:fld>
            <a:endParaRPr lang="en-AU"/>
          </a:p>
        </p:txBody>
      </p:sp>
    </p:spTree>
    <p:extLst>
      <p:ext uri="{BB962C8B-B14F-4D97-AF65-F5344CB8AC3E}">
        <p14:creationId xmlns:p14="http://schemas.microsoft.com/office/powerpoint/2010/main" val="302278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Flowing waters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Now focus on the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darker blue and lighter blue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colours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up and across the centre of the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We’ve just talked about the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blue representing the river and the sea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Notice how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in their separate flows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they meet …. at the centre of the cross and flow in those circles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Water is one of </a:t>
            </a:r>
            <a:r>
              <a:rPr kumimoji="0" lang="en-AU" sz="1200" b="0" i="0" u="sng" strike="noStrike" kern="1200" cap="none" spc="0" normalizeH="0" baseline="0" noProof="0" dirty="0" smtClean="0">
                <a:ln>
                  <a:noFill/>
                </a:ln>
                <a:solidFill>
                  <a:prstClr val="black"/>
                </a:solidFill>
                <a:effectLst/>
                <a:uLnTx/>
                <a:uFillTx/>
                <a:latin typeface="+mn-lt"/>
                <a:ea typeface="+mn-ea"/>
                <a:cs typeface="+mn-cs"/>
              </a:rPr>
              <a:t>the elements of baptism</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 it is in baptism that we receive our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personal reconciliation with God through the cross of Christ</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 the gift of the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6</a:t>
            </a:fld>
            <a:endParaRPr lang="en-AU"/>
          </a:p>
        </p:txBody>
      </p:sp>
    </p:spTree>
    <p:extLst>
      <p:ext uri="{BB962C8B-B14F-4D97-AF65-F5344CB8AC3E}">
        <p14:creationId xmlns:p14="http://schemas.microsoft.com/office/powerpoint/2010/main" val="148351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God’s loving eye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Let’s now focus on the centre of the cross … particularly that white dot, surrounded by those circles of blue – the river and the sea!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Some have seen that this represents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God’s love for us all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it is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central to the cross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God’s loving eye watching over each one of us as we make our choices in life ….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ever calling us back to himself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and the only place where we find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true and lasting reconciliation.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sng"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7</a:t>
            </a:fld>
            <a:endParaRPr lang="en-AU"/>
          </a:p>
        </p:txBody>
      </p:sp>
    </p:spTree>
    <p:extLst>
      <p:ext uri="{BB962C8B-B14F-4D97-AF65-F5344CB8AC3E}">
        <p14:creationId xmlns:p14="http://schemas.microsoft.com/office/powerpoint/2010/main" val="426679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Our witness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Let us return for a moment to those ‘eyes’ surrounding the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Yes there are ’many eyes’ observing us ….  you and I who identify as children of God …. we are being watched from outside the ‘church’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What do those ‘outside’ eyes see?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What is </a:t>
            </a:r>
            <a:r>
              <a:rPr kumimoji="0" lang="en-AU" sz="1200" b="1" i="0" u="sng" strike="noStrike" kern="1200" cap="none" spc="0" normalizeH="0" baseline="0" noProof="0" dirty="0" smtClean="0">
                <a:ln>
                  <a:noFill/>
                </a:ln>
                <a:solidFill>
                  <a:prstClr val="black"/>
                </a:solidFill>
                <a:effectLst/>
                <a:uLnTx/>
                <a:uFillTx/>
                <a:latin typeface="+mn-lt"/>
                <a:ea typeface="+mn-ea"/>
                <a:cs typeface="+mn-cs"/>
              </a:rPr>
              <a:t>our witness to others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of our faith in the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way we treat and care for each other?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how we listen to each other?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how we respect and speak to, and about, each other?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 how we bless and encourage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What is our witness of reconciliation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8</a:t>
            </a:fld>
            <a:endParaRPr lang="en-AU"/>
          </a:p>
        </p:txBody>
      </p:sp>
    </p:spTree>
    <p:extLst>
      <p:ext uri="{BB962C8B-B14F-4D97-AF65-F5344CB8AC3E}">
        <p14:creationId xmlns:p14="http://schemas.microsoft.com/office/powerpoint/2010/main" val="411678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AU" sz="4400" b="1" i="0" u="none" strike="noStrike" kern="1200" cap="none" spc="0" normalizeH="0" baseline="0" noProof="0" dirty="0" smtClean="0">
                <a:ln>
                  <a:noFill/>
                </a:ln>
                <a:solidFill>
                  <a:srgbClr val="FFFF66"/>
                </a:solidFill>
                <a:effectLst>
                  <a:glow rad="101600">
                    <a:prstClr val="black">
                      <a:alpha val="60000"/>
                    </a:prstClr>
                  </a:glow>
                </a:effectLst>
                <a:uLnTx/>
                <a:uFillTx/>
                <a:latin typeface="+mn-lt"/>
                <a:ea typeface="+mn-ea"/>
                <a:cs typeface="+mn-cs"/>
              </a:rPr>
              <a:t>What do you see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Perhaps you can draw other messages from this story about the importance of reconciliation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You are encouraged to continue to think about this and reflect on your own personal journey of reconciliation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Maybe you might be led to action that enriches your current journey ….. or maybe be inspired to commence it today … maybe walk and  share this journey with family and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It doesn’t have to be this grand ‘showy’ action … remember every journey starts with the first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Reconciliation is always journeyed on a road under construction that is often in need of repairs …. avoid taking short-cuts</a:t>
            </a:r>
          </a:p>
          <a:p>
            <a:endParaRPr lang="en-AU" dirty="0"/>
          </a:p>
        </p:txBody>
      </p:sp>
      <p:sp>
        <p:nvSpPr>
          <p:cNvPr id="4" name="Slide Number Placeholder 3"/>
          <p:cNvSpPr>
            <a:spLocks noGrp="1"/>
          </p:cNvSpPr>
          <p:nvPr>
            <p:ph type="sldNum" sz="quarter" idx="10"/>
          </p:nvPr>
        </p:nvSpPr>
        <p:spPr/>
        <p:txBody>
          <a:bodyPr/>
          <a:lstStyle/>
          <a:p>
            <a:fld id="{4D950207-F1B9-4830-9DFB-5F531ED1F335}" type="slidenum">
              <a:rPr lang="en-AU" smtClean="0"/>
              <a:t>9</a:t>
            </a:fld>
            <a:endParaRPr lang="en-AU"/>
          </a:p>
        </p:txBody>
      </p:sp>
    </p:spTree>
    <p:extLst>
      <p:ext uri="{BB962C8B-B14F-4D97-AF65-F5344CB8AC3E}">
        <p14:creationId xmlns:p14="http://schemas.microsoft.com/office/powerpoint/2010/main" val="382570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423167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1977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328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745781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3669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87153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4129723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11F6733-EC81-45D1-A33C-076D77562AFF}" type="datetimeFigureOut">
              <a:rPr lang="en-AU" smtClean="0"/>
              <a:t>16/10/2020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424222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11F6733-EC81-45D1-A33C-076D77562AFF}" type="datetimeFigureOut">
              <a:rPr lang="en-AU" smtClean="0"/>
              <a:t>16/10/2020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3448726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F6733-EC81-45D1-A33C-076D77562AFF}" type="datetimeFigureOut">
              <a:rPr lang="en-AU" smtClean="0"/>
              <a:t>16/10/2020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34296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791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7568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497660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4029584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88497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76748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78736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1F6733-EC81-45D1-A33C-076D77562AFF}" type="datetimeFigureOut">
              <a:rPr lang="en-AU" smtClean="0"/>
              <a:t>16/10/2020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4924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1F6733-EC81-45D1-A33C-076D77562AFF}" type="datetimeFigureOut">
              <a:rPr lang="en-AU" smtClean="0"/>
              <a:t>16/10/2020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61140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F6733-EC81-45D1-A33C-076D77562AFF}" type="datetimeFigureOut">
              <a:rPr lang="en-AU" smtClean="0"/>
              <a:t>16/10/2020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61738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92990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398118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F6733-EC81-45D1-A33C-076D77562AFF}" type="datetimeFigureOut">
              <a:rPr lang="en-AU" smtClean="0"/>
              <a:t>16/10/2020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B42D-EC9E-4D03-BF98-95850C79363C}" type="slidenum">
              <a:rPr lang="en-AU" smtClean="0"/>
              <a:t>‹#›</a:t>
            </a:fld>
            <a:endParaRPr lang="en-AU"/>
          </a:p>
        </p:txBody>
      </p:sp>
    </p:spTree>
    <p:extLst>
      <p:ext uri="{BB962C8B-B14F-4D97-AF65-F5344CB8AC3E}">
        <p14:creationId xmlns:p14="http://schemas.microsoft.com/office/powerpoint/2010/main" val="2737375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1F6733-EC81-45D1-A33C-076D77562AFF}" type="datetimeFigureOut">
              <a:rPr lang="en-AU" smtClean="0"/>
              <a:t>16/10/2020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E0B42D-EC9E-4D03-BF98-95850C79363C}" type="slidenum">
              <a:rPr lang="en-AU" smtClean="0"/>
              <a:t>‹#›</a:t>
            </a:fld>
            <a:endParaRPr lang="en-AU"/>
          </a:p>
        </p:txBody>
      </p:sp>
    </p:spTree>
    <p:extLst>
      <p:ext uri="{BB962C8B-B14F-4D97-AF65-F5344CB8AC3E}">
        <p14:creationId xmlns:p14="http://schemas.microsoft.com/office/powerpoint/2010/main" val="1860884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102" b="14079"/>
          <a:stretch/>
        </p:blipFill>
        <p:spPr>
          <a:xfrm>
            <a:off x="-191068" y="0"/>
            <a:ext cx="5541329" cy="6500721"/>
          </a:xfrm>
          <a:prstGeom prst="rect">
            <a:avLst/>
          </a:prstGeom>
          <a:effectLst>
            <a:softEdge rad="317500"/>
          </a:effectLst>
        </p:spPr>
      </p:pic>
      <p:sp>
        <p:nvSpPr>
          <p:cNvPr id="5" name="TextBox 4"/>
          <p:cNvSpPr txBox="1"/>
          <p:nvPr/>
        </p:nvSpPr>
        <p:spPr>
          <a:xfrm>
            <a:off x="3255662" y="5173930"/>
            <a:ext cx="5699051" cy="1015663"/>
          </a:xfrm>
          <a:prstGeom prst="rect">
            <a:avLst/>
          </a:prstGeom>
          <a:noFill/>
        </p:spPr>
        <p:txBody>
          <a:bodyPr wrap="square" rtlCol="0">
            <a:spAutoFit/>
          </a:bodyPr>
          <a:lstStyle/>
          <a:p>
            <a:pPr algn="r"/>
            <a:r>
              <a:rPr lang="en-AU" sz="3000" b="1" dirty="0">
                <a:solidFill>
                  <a:schemeClr val="bg1"/>
                </a:solidFill>
                <a:effectLst>
                  <a:glow rad="101600">
                    <a:schemeClr val="tx1">
                      <a:alpha val="60000"/>
                    </a:schemeClr>
                  </a:glow>
                </a:effectLst>
              </a:rPr>
              <a:t>Lutheran Church of Australia</a:t>
            </a:r>
          </a:p>
          <a:p>
            <a:pPr algn="r"/>
            <a:r>
              <a:rPr lang="en-AU" sz="3000" b="1" dirty="0">
                <a:solidFill>
                  <a:schemeClr val="bg1"/>
                </a:solidFill>
                <a:effectLst>
                  <a:glow rad="101600">
                    <a:schemeClr val="tx1">
                      <a:alpha val="60000"/>
                    </a:schemeClr>
                  </a:glow>
                </a:effectLst>
              </a:rPr>
              <a:t>Reflect Reconciliation Action Plan</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31215"/>
          <a:stretch/>
        </p:blipFill>
        <p:spPr>
          <a:xfrm>
            <a:off x="3353977" y="6257833"/>
            <a:ext cx="5502422" cy="485775"/>
          </a:xfrm>
          <a:prstGeom prst="rect">
            <a:avLst/>
          </a:prstGeom>
        </p:spPr>
      </p:pic>
      <p:sp>
        <p:nvSpPr>
          <p:cNvPr id="7" name="TextBox 6"/>
          <p:cNvSpPr txBox="1"/>
          <p:nvPr/>
        </p:nvSpPr>
        <p:spPr>
          <a:xfrm>
            <a:off x="3412203" y="344814"/>
            <a:ext cx="5385968" cy="1015663"/>
          </a:xfrm>
          <a:prstGeom prst="rect">
            <a:avLst/>
          </a:prstGeom>
          <a:noFill/>
        </p:spPr>
        <p:txBody>
          <a:bodyPr wrap="square" rtlCol="0">
            <a:spAutoFit/>
          </a:bodyPr>
          <a:lstStyle/>
          <a:p>
            <a:pPr algn="r">
              <a:defRPr/>
            </a:pPr>
            <a:r>
              <a:rPr lang="en-AU" sz="6000" b="1" dirty="0">
                <a:solidFill>
                  <a:prstClr val="white"/>
                </a:solidFill>
                <a:effectLst>
                  <a:glow rad="101600">
                    <a:prstClr val="black">
                      <a:alpha val="60000"/>
                    </a:prstClr>
                  </a:glow>
                </a:effectLst>
                <a:latin typeface="Calibri" panose="020F0502020204030204"/>
              </a:rPr>
              <a:t>‘Many Eyes’</a:t>
            </a:r>
          </a:p>
        </p:txBody>
      </p:sp>
    </p:spTree>
    <p:extLst>
      <p:ext uri="{BB962C8B-B14F-4D97-AF65-F5344CB8AC3E}">
        <p14:creationId xmlns:p14="http://schemas.microsoft.com/office/powerpoint/2010/main" val="183914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sp>
        <p:nvSpPr>
          <p:cNvPr id="5" name="TextBox 4"/>
          <p:cNvSpPr txBox="1"/>
          <p:nvPr/>
        </p:nvSpPr>
        <p:spPr>
          <a:xfrm>
            <a:off x="159773" y="578081"/>
            <a:ext cx="8894477" cy="5370701"/>
          </a:xfrm>
          <a:prstGeom prst="rect">
            <a:avLst/>
          </a:prstGeom>
          <a:noFill/>
        </p:spPr>
        <p:txBody>
          <a:bodyPr wrap="square" rtlCol="0">
            <a:spAutoFit/>
          </a:bodyPr>
          <a:lstStyle/>
          <a:p>
            <a:pPr defTabSz="685800"/>
            <a:r>
              <a:rPr lang="en-AU" sz="4000" b="1" dirty="0">
                <a:solidFill>
                  <a:srgbClr val="FFFF66"/>
                </a:solidFill>
                <a:effectLst>
                  <a:glow rad="101600">
                    <a:prstClr val="black">
                      <a:alpha val="60000"/>
                    </a:prstClr>
                  </a:glow>
                </a:effectLst>
                <a:latin typeface="Calibri" panose="020F0502020204030204"/>
              </a:rPr>
              <a:t>LCA RAP Reconciliation Vision Statement</a:t>
            </a:r>
          </a:p>
          <a:p>
            <a:pPr defTabSz="685800"/>
            <a:endParaRPr lang="en-AU" sz="2700" b="1" dirty="0">
              <a:solidFill>
                <a:prstClr val="white"/>
              </a:solidFill>
              <a:latin typeface="Calibri" panose="020F0502020204030204"/>
            </a:endParaRPr>
          </a:p>
          <a:p>
            <a:pPr defTabSz="685800"/>
            <a:r>
              <a:rPr lang="en-AU" sz="2800" b="1" dirty="0">
                <a:solidFill>
                  <a:prstClr val="white"/>
                </a:solidFill>
                <a:effectLst>
                  <a:glow rad="101600">
                    <a:prstClr val="black">
                      <a:alpha val="60000"/>
                    </a:prstClr>
                  </a:glow>
                </a:effectLst>
                <a:latin typeface="Calibri" panose="020F0502020204030204"/>
              </a:rPr>
              <a:t>Inspired by the Gospel and empowered by the Holy Spirit, the vision of Reconciliation for the Lutheran Church of Australia is …</a:t>
            </a:r>
          </a:p>
          <a:p>
            <a:pPr defTabSz="685800"/>
            <a:endParaRPr lang="en-AU" sz="2400" b="1" dirty="0">
              <a:solidFill>
                <a:prstClr val="white"/>
              </a:solidFill>
              <a:effectLst>
                <a:glow rad="101600">
                  <a:prstClr val="black">
                    <a:alpha val="60000"/>
                  </a:prstClr>
                </a:glow>
              </a:effectLst>
              <a:latin typeface="Calibri" panose="020F0502020204030204"/>
            </a:endParaRPr>
          </a:p>
          <a:p>
            <a:pPr defTabSz="685800"/>
            <a:r>
              <a:rPr lang="en-AU" sz="2800" b="1" i="1" dirty="0">
                <a:solidFill>
                  <a:prstClr val="white"/>
                </a:solidFill>
                <a:effectLst>
                  <a:glow rad="101600">
                    <a:prstClr val="black">
                      <a:alpha val="60000"/>
                    </a:prstClr>
                  </a:glow>
                </a:effectLst>
                <a:latin typeface="Calibri" panose="020F0502020204030204"/>
              </a:rPr>
              <a:t>…. to bring to life an expression of our ministry that helps all peoples recognise, understand, value and respect the histories, cultures, lands and contributions of First Nations peoples as we honour our common humanity and provide each other with equal opportunity to flourish, together, we grow as God’s people.</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1215"/>
          <a:stretch/>
        </p:blipFill>
        <p:spPr>
          <a:xfrm>
            <a:off x="3551828" y="6143839"/>
            <a:ext cx="5502422" cy="485775"/>
          </a:xfrm>
          <a:prstGeom prst="rect">
            <a:avLst/>
          </a:prstGeom>
        </p:spPr>
      </p:pic>
    </p:spTree>
    <p:extLst>
      <p:ext uri="{BB962C8B-B14F-4D97-AF65-F5344CB8AC3E}">
        <p14:creationId xmlns:p14="http://schemas.microsoft.com/office/powerpoint/2010/main" val="302940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b="988"/>
          <a:stretch/>
        </p:blipFill>
        <p:spPr>
          <a:xfrm>
            <a:off x="0" y="1787487"/>
            <a:ext cx="4201308" cy="5070513"/>
          </a:xfrm>
          <a:prstGeom prst="rect">
            <a:avLst/>
          </a:prstGeom>
        </p:spPr>
      </p:pic>
      <p:sp>
        <p:nvSpPr>
          <p:cNvPr id="5" name="TextBox 4"/>
          <p:cNvSpPr txBox="1"/>
          <p:nvPr/>
        </p:nvSpPr>
        <p:spPr>
          <a:xfrm>
            <a:off x="108514" y="217911"/>
            <a:ext cx="3309731" cy="784830"/>
          </a:xfrm>
          <a:prstGeom prst="rect">
            <a:avLst/>
          </a:prstGeom>
          <a:noFill/>
        </p:spPr>
        <p:txBody>
          <a:bodyPr wrap="square" rtlCol="0">
            <a:spAutoFit/>
          </a:bodyPr>
          <a:lstStyle/>
          <a:p>
            <a:r>
              <a:rPr lang="en-AU" sz="4500" b="1" dirty="0">
                <a:solidFill>
                  <a:schemeClr val="bg1"/>
                </a:solidFill>
                <a:effectLst>
                  <a:glow rad="101600">
                    <a:schemeClr val="tx1">
                      <a:alpha val="60000"/>
                    </a:schemeClr>
                  </a:glow>
                </a:effectLst>
              </a:rPr>
              <a:t>‘Many Eyes’</a:t>
            </a:r>
          </a:p>
        </p:txBody>
      </p:sp>
      <p:sp>
        <p:nvSpPr>
          <p:cNvPr id="2" name="TextBox 1"/>
          <p:cNvSpPr txBox="1"/>
          <p:nvPr/>
        </p:nvSpPr>
        <p:spPr>
          <a:xfrm>
            <a:off x="4201308" y="1542987"/>
            <a:ext cx="4942692" cy="4759506"/>
          </a:xfrm>
          <a:prstGeom prst="rect">
            <a:avLst/>
          </a:prstGeom>
          <a:noFill/>
          <a:ln w="57150">
            <a:noFill/>
          </a:ln>
        </p:spPr>
        <p:txBody>
          <a:bodyPr wrap="square" lIns="135000" tIns="135000" rIns="135000" bIns="135000" rtlCol="0">
            <a:spAutoFit/>
          </a:bodyPr>
          <a:lstStyle/>
          <a:p>
            <a:pPr>
              <a:lnSpc>
                <a:spcPct val="110000"/>
              </a:lnSpc>
              <a:spcAft>
                <a:spcPts val="450"/>
              </a:spcAft>
              <a:defRPr/>
            </a:pPr>
            <a:r>
              <a:rPr lang="en-AU" sz="2800" b="1" dirty="0">
                <a:solidFill>
                  <a:prstClr val="white"/>
                </a:solidFill>
                <a:effectLst>
                  <a:glow rad="101600">
                    <a:prstClr val="black">
                      <a:alpha val="60000"/>
                    </a:prstClr>
                  </a:glow>
                </a:effectLst>
                <a:latin typeface="Calibri" panose="020F0502020204030204"/>
              </a:rPr>
              <a:t>It’s about how there is one God and there are lots of people … we are all different – that’s a good thing - because we can all see different parts of God and share that with each other … That way we can all learn from each </a:t>
            </a:r>
            <a:r>
              <a:rPr lang="en-AU" sz="2800" b="1" dirty="0" smtClean="0">
                <a:solidFill>
                  <a:prstClr val="white"/>
                </a:solidFill>
                <a:effectLst>
                  <a:glow rad="101600">
                    <a:prstClr val="black">
                      <a:alpha val="60000"/>
                    </a:prstClr>
                  </a:glow>
                </a:effectLst>
                <a:latin typeface="Calibri" panose="020F0502020204030204"/>
              </a:rPr>
              <a:t>other</a:t>
            </a:r>
          </a:p>
          <a:p>
            <a:pPr algn="r">
              <a:spcBef>
                <a:spcPts val="600"/>
              </a:spcBef>
              <a:defRPr/>
            </a:pPr>
            <a:r>
              <a:rPr lang="en-AU" b="1" i="1" dirty="0" smtClean="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Henry </a:t>
            </a:r>
            <a:r>
              <a:rPr lang="en-AU" b="1" i="1" dirty="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[aged 9, 2018]</a:t>
            </a:r>
          </a:p>
          <a:p>
            <a:pPr algn="r">
              <a:defRPr/>
            </a:pPr>
            <a:r>
              <a:rPr lang="en-AU" b="1" i="1" dirty="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Eastern Aranda &amp; </a:t>
            </a:r>
            <a:r>
              <a:rPr lang="en-AU" b="1" i="1" dirty="0" err="1">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Wangkangurru</a:t>
            </a:r>
            <a:endParaRPr lang="en-AU" b="1" i="1" dirty="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31215"/>
          <a:stretch/>
        </p:blipFill>
        <p:spPr>
          <a:xfrm>
            <a:off x="4339988" y="6168790"/>
            <a:ext cx="4804012" cy="485775"/>
          </a:xfrm>
          <a:prstGeom prst="rect">
            <a:avLst/>
          </a:prstGeom>
        </p:spPr>
      </p:pic>
    </p:spTree>
    <p:extLst>
      <p:ext uri="{BB962C8B-B14F-4D97-AF65-F5344CB8AC3E}">
        <p14:creationId xmlns:p14="http://schemas.microsoft.com/office/powerpoint/2010/main" val="155218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b="1246"/>
          <a:stretch/>
        </p:blipFill>
        <p:spPr>
          <a:xfrm>
            <a:off x="0" y="1800745"/>
            <a:ext cx="4169264" cy="5057255"/>
          </a:xfrm>
          <a:prstGeom prst="rect">
            <a:avLst/>
          </a:prstGeom>
        </p:spPr>
      </p:pic>
      <p:sp>
        <p:nvSpPr>
          <p:cNvPr id="3" name="TextBox 2"/>
          <p:cNvSpPr txBox="1"/>
          <p:nvPr/>
        </p:nvSpPr>
        <p:spPr>
          <a:xfrm>
            <a:off x="82108" y="169837"/>
            <a:ext cx="3309731" cy="784830"/>
          </a:xfrm>
          <a:prstGeom prst="rect">
            <a:avLst/>
          </a:prstGeom>
          <a:noFill/>
        </p:spPr>
        <p:txBody>
          <a:bodyPr wrap="square" rtlCol="0">
            <a:spAutoFit/>
          </a:bodyPr>
          <a:lstStyle/>
          <a:p>
            <a:r>
              <a:rPr lang="en-AU" sz="4500" b="1" dirty="0" smtClean="0">
                <a:solidFill>
                  <a:schemeClr val="bg1"/>
                </a:solidFill>
                <a:effectLst>
                  <a:glow rad="101600">
                    <a:schemeClr val="tx1">
                      <a:alpha val="60000"/>
                    </a:schemeClr>
                  </a:glow>
                </a:effectLst>
              </a:rPr>
              <a:t>‘Many Eyes’</a:t>
            </a:r>
            <a:endParaRPr lang="en-AU" sz="4500" b="1" dirty="0">
              <a:solidFill>
                <a:schemeClr val="bg1"/>
              </a:solidFill>
              <a:effectLst>
                <a:glow rad="101600">
                  <a:schemeClr val="tx1">
                    <a:alpha val="60000"/>
                  </a:schemeClr>
                </a:glow>
              </a:effectLst>
            </a:endParaRPr>
          </a:p>
        </p:txBody>
      </p:sp>
      <p:sp>
        <p:nvSpPr>
          <p:cNvPr id="5" name="TextBox 4"/>
          <p:cNvSpPr txBox="1"/>
          <p:nvPr/>
        </p:nvSpPr>
        <p:spPr>
          <a:xfrm>
            <a:off x="3937601" y="224429"/>
            <a:ext cx="5206399" cy="6232475"/>
          </a:xfrm>
          <a:prstGeom prst="rect">
            <a:avLst/>
          </a:prstGeom>
          <a:noFill/>
          <a:ln w="57150">
            <a:noFill/>
          </a:ln>
        </p:spPr>
        <p:txBody>
          <a:bodyPr wrap="square" rtlCol="0">
            <a:spAutoFit/>
          </a:bodyPr>
          <a:lstStyle/>
          <a:p>
            <a:r>
              <a:rPr lang="en-AU" sz="3600" b="1" dirty="0" smtClean="0">
                <a:solidFill>
                  <a:srgbClr val="FFFF66"/>
                </a:solidFill>
                <a:effectLst>
                  <a:glow rad="101600">
                    <a:schemeClr val="tx1">
                      <a:alpha val="60000"/>
                    </a:schemeClr>
                  </a:glow>
                </a:effectLst>
              </a:rPr>
              <a:t>Many eyes </a:t>
            </a:r>
          </a:p>
          <a:p>
            <a:r>
              <a:rPr lang="en-AU" sz="3600" b="1" dirty="0" smtClean="0">
                <a:solidFill>
                  <a:srgbClr val="FFFF66"/>
                </a:solidFill>
                <a:effectLst>
                  <a:glow rad="101600">
                    <a:schemeClr val="tx1">
                      <a:alpha val="60000"/>
                    </a:schemeClr>
                  </a:glow>
                </a:effectLst>
              </a:rPr>
              <a:t>Many people</a:t>
            </a:r>
          </a:p>
          <a:p>
            <a:pPr>
              <a:spcAft>
                <a:spcPts val="1800"/>
              </a:spcAft>
            </a:pPr>
            <a:r>
              <a:rPr lang="en-AU" sz="3600" b="1" dirty="0" smtClean="0">
                <a:solidFill>
                  <a:srgbClr val="FFFF66"/>
                </a:solidFill>
                <a:effectLst>
                  <a:glow rad="101600">
                    <a:schemeClr val="tx1">
                      <a:alpha val="60000"/>
                    </a:schemeClr>
                  </a:glow>
                </a:effectLst>
              </a:rPr>
              <a:t>Many tasks</a:t>
            </a:r>
          </a:p>
          <a:p>
            <a:endParaRPr lang="en-AU" sz="1200" b="1" dirty="0" smtClean="0">
              <a:solidFill>
                <a:srgbClr val="FFFF66"/>
              </a:solidFill>
              <a:effectLst>
                <a:glow rad="101600">
                  <a:schemeClr val="tx1">
                    <a:alpha val="60000"/>
                  </a:schemeClr>
                </a:glow>
              </a:effectLst>
            </a:endParaRPr>
          </a:p>
          <a:p>
            <a:pPr marL="257175" indent="-257175">
              <a:spcAft>
                <a:spcPts val="1200"/>
              </a:spcAft>
              <a:buFont typeface="Arial" panose="020B0604020202020204" pitchFamily="34" charset="0"/>
              <a:buChar char="•"/>
            </a:pPr>
            <a:r>
              <a:rPr lang="en-AU" sz="2800" b="1" dirty="0" smtClean="0">
                <a:solidFill>
                  <a:schemeClr val="bg1"/>
                </a:solidFill>
                <a:effectLst>
                  <a:glow rad="101600">
                    <a:schemeClr val="tx1">
                      <a:alpha val="60000"/>
                    </a:schemeClr>
                  </a:glow>
                </a:effectLst>
              </a:rPr>
              <a:t>Many </a:t>
            </a:r>
            <a:r>
              <a:rPr lang="en-AU" sz="2800" b="1" dirty="0">
                <a:solidFill>
                  <a:schemeClr val="bg1"/>
                </a:solidFill>
                <a:effectLst>
                  <a:glow rad="101600">
                    <a:schemeClr val="tx1">
                      <a:alpha val="60000"/>
                    </a:schemeClr>
                  </a:glow>
                </a:effectLst>
              </a:rPr>
              <a:t>eyes surround the cross</a:t>
            </a:r>
          </a:p>
          <a:p>
            <a:pPr marL="257175" indent="-257175">
              <a:spcAft>
                <a:spcPts val="1200"/>
              </a:spcAft>
              <a:buFont typeface="Arial" panose="020B0604020202020204" pitchFamily="34" charset="0"/>
              <a:buChar char="•"/>
            </a:pPr>
            <a:r>
              <a:rPr lang="en-AU" sz="2800" b="1" dirty="0">
                <a:solidFill>
                  <a:schemeClr val="bg1"/>
                </a:solidFill>
                <a:effectLst>
                  <a:glow rad="101600">
                    <a:schemeClr val="tx1">
                      <a:alpha val="60000"/>
                    </a:schemeClr>
                  </a:glow>
                </a:effectLst>
              </a:rPr>
              <a:t>There are many views about reconciliation</a:t>
            </a:r>
          </a:p>
          <a:p>
            <a:pPr marL="257175" indent="-257175">
              <a:spcAft>
                <a:spcPts val="1200"/>
              </a:spcAft>
              <a:buFont typeface="Arial" panose="020B0604020202020204" pitchFamily="34" charset="0"/>
              <a:buChar char="•"/>
            </a:pPr>
            <a:r>
              <a:rPr lang="en-AU" sz="2800" b="1" dirty="0">
                <a:solidFill>
                  <a:schemeClr val="bg1"/>
                </a:solidFill>
                <a:effectLst>
                  <a:glow rad="101600">
                    <a:schemeClr val="tx1">
                      <a:alpha val="60000"/>
                    </a:schemeClr>
                  </a:glow>
                </a:effectLst>
              </a:rPr>
              <a:t>Many people have walked and journeyed before us</a:t>
            </a:r>
          </a:p>
          <a:p>
            <a:pPr marL="257175" indent="-257175">
              <a:spcAft>
                <a:spcPts val="1200"/>
              </a:spcAft>
              <a:buFont typeface="Arial" panose="020B0604020202020204" pitchFamily="34" charset="0"/>
              <a:buChar char="•"/>
            </a:pPr>
            <a:r>
              <a:rPr lang="en-AU" sz="2800" b="1" dirty="0">
                <a:solidFill>
                  <a:schemeClr val="bg1"/>
                </a:solidFill>
                <a:effectLst>
                  <a:glow rad="101600">
                    <a:schemeClr val="tx1">
                      <a:alpha val="60000"/>
                    </a:schemeClr>
                  </a:glow>
                </a:effectLst>
              </a:rPr>
              <a:t>Many things are yet to be done</a:t>
            </a:r>
          </a:p>
          <a:p>
            <a:pPr marL="257175" indent="-257175">
              <a:spcAft>
                <a:spcPts val="900"/>
              </a:spcAft>
              <a:buFont typeface="Arial" panose="020B0604020202020204" pitchFamily="34" charset="0"/>
              <a:buChar char="•"/>
            </a:pPr>
            <a:r>
              <a:rPr lang="en-AU" sz="2800" b="1" dirty="0">
                <a:solidFill>
                  <a:schemeClr val="bg1"/>
                </a:solidFill>
                <a:effectLst>
                  <a:glow rad="101600">
                    <a:schemeClr val="tx1">
                      <a:alpha val="60000"/>
                    </a:schemeClr>
                  </a:glow>
                </a:effectLst>
              </a:rPr>
              <a:t>There are many people who are needed to get these things done</a:t>
            </a:r>
          </a:p>
        </p:txBody>
      </p:sp>
    </p:spTree>
    <p:extLst>
      <p:ext uri="{BB962C8B-B14F-4D97-AF65-F5344CB8AC3E}">
        <p14:creationId xmlns:p14="http://schemas.microsoft.com/office/powerpoint/2010/main" val="293439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0" y="1736932"/>
            <a:ext cx="4169264" cy="5121068"/>
          </a:xfrm>
          <a:prstGeom prst="rect">
            <a:avLst/>
          </a:prstGeom>
        </p:spPr>
      </p:pic>
      <p:sp>
        <p:nvSpPr>
          <p:cNvPr id="3" name="TextBox 2"/>
          <p:cNvSpPr txBox="1"/>
          <p:nvPr/>
        </p:nvSpPr>
        <p:spPr>
          <a:xfrm>
            <a:off x="150348" y="156522"/>
            <a:ext cx="3309731" cy="784830"/>
          </a:xfrm>
          <a:prstGeom prst="rect">
            <a:avLst/>
          </a:prstGeom>
          <a:noFill/>
        </p:spPr>
        <p:txBody>
          <a:bodyPr wrap="square" rtlCol="0">
            <a:spAutoFit/>
          </a:bodyPr>
          <a:lstStyle/>
          <a:p>
            <a:r>
              <a:rPr lang="en-AU" sz="4500" b="1" dirty="0">
                <a:solidFill>
                  <a:schemeClr val="bg1"/>
                </a:solidFill>
                <a:effectLst>
                  <a:glow rad="101600">
                    <a:schemeClr val="tx1">
                      <a:alpha val="60000"/>
                    </a:schemeClr>
                  </a:glow>
                </a:effectLst>
              </a:rPr>
              <a:t>‘Many Eyes’</a:t>
            </a:r>
          </a:p>
        </p:txBody>
      </p:sp>
      <p:sp>
        <p:nvSpPr>
          <p:cNvPr id="5" name="TextBox 4"/>
          <p:cNvSpPr txBox="1"/>
          <p:nvPr/>
        </p:nvSpPr>
        <p:spPr>
          <a:xfrm>
            <a:off x="4169264" y="941352"/>
            <a:ext cx="4795557" cy="4985980"/>
          </a:xfrm>
          <a:prstGeom prst="rect">
            <a:avLst/>
          </a:prstGeom>
          <a:noFill/>
          <a:ln w="57150">
            <a:noFill/>
          </a:ln>
        </p:spPr>
        <p:txBody>
          <a:bodyPr wrap="square" rtlCol="0">
            <a:spAutoFit/>
          </a:bodyPr>
          <a:lstStyle/>
          <a:p>
            <a:pPr>
              <a:spcAft>
                <a:spcPts val="900"/>
              </a:spcAft>
            </a:pPr>
            <a:r>
              <a:rPr lang="en-AU" sz="3600" b="1" dirty="0">
                <a:solidFill>
                  <a:srgbClr val="FFFF66"/>
                </a:solidFill>
                <a:effectLst>
                  <a:glow rad="101600">
                    <a:schemeClr val="tx1">
                      <a:alpha val="60000"/>
                    </a:schemeClr>
                  </a:glow>
                </a:effectLst>
              </a:rPr>
              <a:t>Many journeys</a:t>
            </a:r>
          </a:p>
          <a:p>
            <a:pPr marL="257175" indent="-257175">
              <a:spcAft>
                <a:spcPts val="900"/>
              </a:spcAft>
              <a:buFont typeface="Arial" panose="020B0604020202020204" pitchFamily="34" charset="0"/>
              <a:buChar char="•"/>
            </a:pPr>
            <a:r>
              <a:rPr lang="en-AU" sz="2800" b="1" dirty="0">
                <a:solidFill>
                  <a:schemeClr val="bg1"/>
                </a:solidFill>
                <a:effectLst>
                  <a:glow rad="101600">
                    <a:schemeClr val="tx1">
                      <a:alpha val="60000"/>
                    </a:schemeClr>
                  </a:glow>
                </a:effectLst>
              </a:rPr>
              <a:t>Many coloured dots make up the cross, representing many different journeys of reconciliation, side by side, together</a:t>
            </a:r>
          </a:p>
          <a:p>
            <a:pPr marL="257175" indent="-257175">
              <a:spcAft>
                <a:spcPts val="900"/>
              </a:spcAft>
              <a:buFont typeface="Arial" panose="020B0604020202020204" pitchFamily="34" charset="0"/>
              <a:buChar char="•"/>
            </a:pPr>
            <a:r>
              <a:rPr lang="en-AU" sz="2800" b="1" dirty="0">
                <a:solidFill>
                  <a:schemeClr val="bg1"/>
                </a:solidFill>
                <a:effectLst>
                  <a:glow rad="101600">
                    <a:schemeClr val="tx1">
                      <a:alpha val="60000"/>
                    </a:schemeClr>
                  </a:glow>
                </a:effectLst>
              </a:rPr>
              <a:t>There are no straight or uniform pathways</a:t>
            </a:r>
          </a:p>
          <a:p>
            <a:pPr marL="257175" indent="-257175">
              <a:spcAft>
                <a:spcPts val="900"/>
              </a:spcAft>
              <a:buFont typeface="Arial" panose="020B0604020202020204" pitchFamily="34" charset="0"/>
              <a:buChar char="•"/>
            </a:pPr>
            <a:r>
              <a:rPr lang="en-AU" sz="2800" b="1" dirty="0">
                <a:solidFill>
                  <a:schemeClr val="bg1"/>
                </a:solidFill>
                <a:effectLst>
                  <a:glow rad="101600">
                    <a:schemeClr val="tx1">
                      <a:alpha val="60000"/>
                    </a:schemeClr>
                  </a:glow>
                </a:effectLst>
              </a:rPr>
              <a:t>Each journey is unique</a:t>
            </a:r>
          </a:p>
          <a:p>
            <a:pPr marL="257175" indent="-257175">
              <a:spcAft>
                <a:spcPts val="900"/>
              </a:spcAft>
              <a:buFont typeface="Arial" panose="020B0604020202020204" pitchFamily="34" charset="0"/>
              <a:buChar char="•"/>
            </a:pPr>
            <a:r>
              <a:rPr lang="en-AU" sz="2800" b="1" dirty="0">
                <a:solidFill>
                  <a:schemeClr val="bg1"/>
                </a:solidFill>
                <a:effectLst>
                  <a:glow rad="101600">
                    <a:schemeClr val="tx1">
                      <a:alpha val="60000"/>
                    </a:schemeClr>
                  </a:glow>
                </a:effectLst>
              </a:rPr>
              <a:t>Reconciliation is complex</a:t>
            </a:r>
          </a:p>
        </p:txBody>
      </p:sp>
    </p:spTree>
    <p:extLst>
      <p:ext uri="{BB962C8B-B14F-4D97-AF65-F5344CB8AC3E}">
        <p14:creationId xmlns:p14="http://schemas.microsoft.com/office/powerpoint/2010/main" val="236366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0" y="1736932"/>
            <a:ext cx="4169264" cy="5121068"/>
          </a:xfrm>
          <a:prstGeom prst="rect">
            <a:avLst/>
          </a:prstGeom>
        </p:spPr>
      </p:pic>
      <p:sp>
        <p:nvSpPr>
          <p:cNvPr id="3" name="TextBox 2"/>
          <p:cNvSpPr txBox="1"/>
          <p:nvPr/>
        </p:nvSpPr>
        <p:spPr>
          <a:xfrm>
            <a:off x="204939" y="207312"/>
            <a:ext cx="3309731" cy="784830"/>
          </a:xfrm>
          <a:prstGeom prst="rect">
            <a:avLst/>
          </a:prstGeom>
          <a:noFill/>
        </p:spPr>
        <p:txBody>
          <a:bodyPr wrap="square" rtlCol="0">
            <a:spAutoFit/>
          </a:bodyPr>
          <a:lstStyle/>
          <a:p>
            <a:r>
              <a:rPr lang="en-AU" sz="4500" b="1" dirty="0">
                <a:solidFill>
                  <a:schemeClr val="bg1"/>
                </a:solidFill>
                <a:effectLst>
                  <a:glow rad="101600">
                    <a:schemeClr val="tx1">
                      <a:alpha val="60000"/>
                    </a:schemeClr>
                  </a:glow>
                </a:effectLst>
              </a:rPr>
              <a:t>‘Many Eyes’</a:t>
            </a:r>
          </a:p>
        </p:txBody>
      </p:sp>
      <p:sp>
        <p:nvSpPr>
          <p:cNvPr id="5" name="TextBox 4"/>
          <p:cNvSpPr txBox="1"/>
          <p:nvPr/>
        </p:nvSpPr>
        <p:spPr>
          <a:xfrm>
            <a:off x="4169264" y="992142"/>
            <a:ext cx="4293704" cy="3026470"/>
          </a:xfrm>
          <a:prstGeom prst="rect">
            <a:avLst/>
          </a:prstGeom>
          <a:noFill/>
          <a:ln w="57150">
            <a:noFill/>
          </a:ln>
        </p:spPr>
        <p:txBody>
          <a:bodyPr wrap="square" rtlCol="0">
            <a:spAutoFit/>
          </a:bodyPr>
          <a:lstStyle/>
          <a:p>
            <a:pPr>
              <a:spcAft>
                <a:spcPts val="900"/>
              </a:spcAft>
            </a:pPr>
            <a:r>
              <a:rPr lang="en-AU" sz="3600" b="1" dirty="0">
                <a:solidFill>
                  <a:srgbClr val="FFFF66"/>
                </a:solidFill>
                <a:effectLst>
                  <a:glow rad="101600">
                    <a:schemeClr val="tx1">
                      <a:alpha val="60000"/>
                    </a:schemeClr>
                  </a:glow>
                </a:effectLst>
              </a:rPr>
              <a:t>The blue palette</a:t>
            </a:r>
          </a:p>
          <a:p>
            <a:pPr>
              <a:spcAft>
                <a:spcPts val="450"/>
              </a:spcAft>
            </a:pPr>
            <a:r>
              <a:rPr lang="en-AU" sz="2800" b="1" dirty="0">
                <a:solidFill>
                  <a:schemeClr val="bg1"/>
                </a:solidFill>
                <a:effectLst>
                  <a:glow rad="101600">
                    <a:schemeClr val="tx1">
                      <a:alpha val="60000"/>
                    </a:schemeClr>
                  </a:glow>
                </a:effectLst>
              </a:rPr>
              <a:t>The blue palette represents all peoples under the sky, and the rivers and oceans which are their intersecting stories</a:t>
            </a:r>
          </a:p>
          <a:p>
            <a:pPr>
              <a:spcAft>
                <a:spcPts val="450"/>
              </a:spcAft>
            </a:pPr>
            <a:endParaRPr lang="en-AU" sz="3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32873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0" y="1736932"/>
            <a:ext cx="4169264" cy="5121068"/>
          </a:xfrm>
          <a:prstGeom prst="rect">
            <a:avLst/>
          </a:prstGeom>
        </p:spPr>
      </p:pic>
      <p:sp>
        <p:nvSpPr>
          <p:cNvPr id="3" name="TextBox 2"/>
          <p:cNvSpPr txBox="1"/>
          <p:nvPr/>
        </p:nvSpPr>
        <p:spPr>
          <a:xfrm>
            <a:off x="123052" y="190733"/>
            <a:ext cx="3309731" cy="784830"/>
          </a:xfrm>
          <a:prstGeom prst="rect">
            <a:avLst/>
          </a:prstGeom>
          <a:noFill/>
        </p:spPr>
        <p:txBody>
          <a:bodyPr wrap="square" rtlCol="0">
            <a:spAutoFit/>
          </a:bodyPr>
          <a:lstStyle/>
          <a:p>
            <a:pPr>
              <a:defRPr/>
            </a:pPr>
            <a:r>
              <a:rPr lang="en-AU" sz="4500" b="1" dirty="0">
                <a:solidFill>
                  <a:prstClr val="white"/>
                </a:solidFill>
                <a:effectLst>
                  <a:glow rad="101600">
                    <a:prstClr val="black">
                      <a:alpha val="60000"/>
                    </a:prstClr>
                  </a:glow>
                </a:effectLst>
                <a:latin typeface="Calibri" panose="020F0502020204030204"/>
              </a:rPr>
              <a:t>‘Many Eyes’</a:t>
            </a:r>
          </a:p>
        </p:txBody>
      </p:sp>
      <p:sp>
        <p:nvSpPr>
          <p:cNvPr id="5" name="TextBox 4"/>
          <p:cNvSpPr txBox="1"/>
          <p:nvPr/>
        </p:nvSpPr>
        <p:spPr>
          <a:xfrm>
            <a:off x="4168540" y="999024"/>
            <a:ext cx="4934519" cy="5101397"/>
          </a:xfrm>
          <a:prstGeom prst="rect">
            <a:avLst/>
          </a:prstGeom>
          <a:noFill/>
          <a:ln w="57150">
            <a:noFill/>
          </a:ln>
        </p:spPr>
        <p:txBody>
          <a:bodyPr wrap="square" rtlCol="0">
            <a:spAutoFit/>
          </a:bodyPr>
          <a:lstStyle/>
          <a:p>
            <a:pPr>
              <a:spcAft>
                <a:spcPts val="900"/>
              </a:spcAft>
              <a:defRPr/>
            </a:pPr>
            <a:r>
              <a:rPr lang="en-AU" sz="3600" b="1" dirty="0">
                <a:solidFill>
                  <a:srgbClr val="FFFF66"/>
                </a:solidFill>
                <a:effectLst>
                  <a:glow rad="101600">
                    <a:schemeClr val="tx1">
                      <a:alpha val="60000"/>
                    </a:schemeClr>
                  </a:glow>
                </a:effectLst>
              </a:rPr>
              <a:t>Flowing waters</a:t>
            </a:r>
          </a:p>
          <a:p>
            <a:pPr>
              <a:spcAft>
                <a:spcPts val="1200"/>
              </a:spcAft>
              <a:defRPr/>
            </a:pPr>
            <a:r>
              <a:rPr lang="en-AU" sz="2800" b="1" dirty="0">
                <a:solidFill>
                  <a:schemeClr val="bg1"/>
                </a:solidFill>
                <a:effectLst>
                  <a:glow rad="101600">
                    <a:schemeClr val="tx1">
                      <a:alpha val="60000"/>
                    </a:schemeClr>
                  </a:glow>
                </a:effectLst>
              </a:rPr>
              <a:t>The flowing shades of blue are the river and the sea.</a:t>
            </a:r>
          </a:p>
          <a:p>
            <a:pPr>
              <a:spcAft>
                <a:spcPts val="1200"/>
              </a:spcAft>
              <a:defRPr/>
            </a:pPr>
            <a:r>
              <a:rPr lang="en-AU" sz="2800" b="1" dirty="0">
                <a:solidFill>
                  <a:schemeClr val="bg1"/>
                </a:solidFill>
                <a:effectLst>
                  <a:glow rad="101600">
                    <a:schemeClr val="tx1">
                      <a:alpha val="60000"/>
                    </a:schemeClr>
                  </a:glow>
                </a:effectLst>
              </a:rPr>
              <a:t>They meet at the centre of the cross.</a:t>
            </a:r>
          </a:p>
          <a:p>
            <a:pPr>
              <a:spcAft>
                <a:spcPts val="1200"/>
              </a:spcAft>
              <a:defRPr/>
            </a:pPr>
            <a:r>
              <a:rPr lang="en-AU" sz="2800" b="1" dirty="0">
                <a:solidFill>
                  <a:schemeClr val="bg1"/>
                </a:solidFill>
                <a:effectLst>
                  <a:glow rad="101600">
                    <a:schemeClr val="tx1">
                      <a:alpha val="60000"/>
                    </a:schemeClr>
                  </a:glow>
                </a:effectLst>
              </a:rPr>
              <a:t>In baptism, we each receive personal reconciliation with Christ at the heart of the cross.</a:t>
            </a:r>
          </a:p>
          <a:p>
            <a:pPr>
              <a:spcAft>
                <a:spcPts val="450"/>
              </a:spcAft>
              <a:defRPr/>
            </a:pPr>
            <a:r>
              <a:rPr lang="en-AU" sz="2800" b="1" dirty="0">
                <a:solidFill>
                  <a:schemeClr val="bg1"/>
                </a:solidFill>
                <a:effectLst>
                  <a:glow rad="101600">
                    <a:schemeClr val="tx1">
                      <a:alpha val="60000"/>
                    </a:schemeClr>
                  </a:glow>
                </a:effectLst>
              </a:rPr>
              <a:t>Here we find our common identity as children of God.</a:t>
            </a:r>
          </a:p>
        </p:txBody>
      </p:sp>
    </p:spTree>
    <p:extLst>
      <p:ext uri="{BB962C8B-B14F-4D97-AF65-F5344CB8AC3E}">
        <p14:creationId xmlns:p14="http://schemas.microsoft.com/office/powerpoint/2010/main" val="366136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0" y="1736932"/>
            <a:ext cx="4169264" cy="5121068"/>
          </a:xfrm>
          <a:prstGeom prst="rect">
            <a:avLst/>
          </a:prstGeom>
        </p:spPr>
      </p:pic>
      <p:sp>
        <p:nvSpPr>
          <p:cNvPr id="3" name="TextBox 2"/>
          <p:cNvSpPr txBox="1"/>
          <p:nvPr/>
        </p:nvSpPr>
        <p:spPr>
          <a:xfrm>
            <a:off x="81888" y="156294"/>
            <a:ext cx="3309731" cy="784830"/>
          </a:xfrm>
          <a:prstGeom prst="rect">
            <a:avLst/>
          </a:prstGeom>
          <a:noFill/>
        </p:spPr>
        <p:txBody>
          <a:bodyPr wrap="square" rtlCol="0">
            <a:spAutoFit/>
          </a:bodyPr>
          <a:lstStyle/>
          <a:p>
            <a:pPr>
              <a:defRPr/>
            </a:pPr>
            <a:r>
              <a:rPr lang="en-AU" sz="4500" b="1" dirty="0">
                <a:solidFill>
                  <a:prstClr val="white"/>
                </a:solidFill>
                <a:effectLst>
                  <a:glow rad="101600">
                    <a:prstClr val="black">
                      <a:alpha val="60000"/>
                    </a:prstClr>
                  </a:glow>
                </a:effectLst>
                <a:latin typeface="Calibri" panose="020F0502020204030204"/>
              </a:rPr>
              <a:t>‘Many Eyes’</a:t>
            </a:r>
          </a:p>
        </p:txBody>
      </p:sp>
      <p:sp>
        <p:nvSpPr>
          <p:cNvPr id="5" name="TextBox 4"/>
          <p:cNvSpPr txBox="1"/>
          <p:nvPr/>
        </p:nvSpPr>
        <p:spPr>
          <a:xfrm>
            <a:off x="4169264" y="828663"/>
            <a:ext cx="4716155" cy="4593565"/>
          </a:xfrm>
          <a:prstGeom prst="rect">
            <a:avLst/>
          </a:prstGeom>
          <a:noFill/>
          <a:ln w="57150">
            <a:noFill/>
          </a:ln>
        </p:spPr>
        <p:txBody>
          <a:bodyPr wrap="square" rtlCol="0">
            <a:spAutoFit/>
          </a:bodyPr>
          <a:lstStyle/>
          <a:p>
            <a:pPr>
              <a:spcAft>
                <a:spcPts val="900"/>
              </a:spcAft>
              <a:defRPr/>
            </a:pPr>
            <a:r>
              <a:rPr lang="en-AU" sz="3600" b="1" dirty="0">
                <a:solidFill>
                  <a:srgbClr val="FFFF66"/>
                </a:solidFill>
                <a:effectLst>
                  <a:glow rad="101600">
                    <a:schemeClr val="tx1">
                      <a:alpha val="60000"/>
                    </a:schemeClr>
                  </a:glow>
                </a:effectLst>
              </a:rPr>
              <a:t>God’s loving eye</a:t>
            </a:r>
          </a:p>
          <a:p>
            <a:pPr>
              <a:spcBef>
                <a:spcPts val="1200"/>
              </a:spcBef>
              <a:spcAft>
                <a:spcPts val="600"/>
              </a:spcAft>
              <a:defRPr/>
            </a:pPr>
            <a:r>
              <a:rPr lang="en-AU" sz="2800" b="1" dirty="0">
                <a:solidFill>
                  <a:schemeClr val="bg1"/>
                </a:solidFill>
                <a:effectLst>
                  <a:glow rad="101600">
                    <a:schemeClr val="tx1">
                      <a:alpha val="60000"/>
                    </a:schemeClr>
                  </a:glow>
                </a:effectLst>
              </a:rPr>
              <a:t>God’s love for everyone of us is represented by the eye at the centre of the cross.</a:t>
            </a:r>
          </a:p>
          <a:p>
            <a:pPr>
              <a:spcBef>
                <a:spcPts val="1200"/>
              </a:spcBef>
              <a:spcAft>
                <a:spcPts val="450"/>
              </a:spcAft>
              <a:defRPr/>
            </a:pPr>
            <a:r>
              <a:rPr lang="en-AU" sz="2800" b="1" dirty="0">
                <a:solidFill>
                  <a:schemeClr val="bg1"/>
                </a:solidFill>
                <a:effectLst>
                  <a:glow rad="101600">
                    <a:schemeClr val="tx1">
                      <a:alpha val="60000"/>
                    </a:schemeClr>
                  </a:glow>
                </a:effectLst>
              </a:rPr>
              <a:t>He watches over us as we come and go, ever calling us back to himself, the only place where we will find true and lasting reconciliation.</a:t>
            </a:r>
          </a:p>
        </p:txBody>
      </p:sp>
    </p:spTree>
    <p:extLst>
      <p:ext uri="{BB962C8B-B14F-4D97-AF65-F5344CB8AC3E}">
        <p14:creationId xmlns:p14="http://schemas.microsoft.com/office/powerpoint/2010/main" val="408478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0" y="1736932"/>
            <a:ext cx="4169264" cy="5121068"/>
          </a:xfrm>
          <a:prstGeom prst="rect">
            <a:avLst/>
          </a:prstGeom>
        </p:spPr>
      </p:pic>
      <p:sp>
        <p:nvSpPr>
          <p:cNvPr id="3" name="TextBox 2"/>
          <p:cNvSpPr txBox="1"/>
          <p:nvPr/>
        </p:nvSpPr>
        <p:spPr>
          <a:xfrm>
            <a:off x="95536" y="163092"/>
            <a:ext cx="3309731" cy="784830"/>
          </a:xfrm>
          <a:prstGeom prst="rect">
            <a:avLst/>
          </a:prstGeom>
          <a:noFill/>
        </p:spPr>
        <p:txBody>
          <a:bodyPr wrap="square" rtlCol="0">
            <a:spAutoFit/>
          </a:bodyPr>
          <a:lstStyle/>
          <a:p>
            <a:pPr>
              <a:defRPr/>
            </a:pPr>
            <a:r>
              <a:rPr lang="en-AU" sz="4500" b="1" dirty="0">
                <a:solidFill>
                  <a:prstClr val="white"/>
                </a:solidFill>
                <a:effectLst>
                  <a:glow rad="101600">
                    <a:prstClr val="black">
                      <a:alpha val="60000"/>
                    </a:prstClr>
                  </a:glow>
                </a:effectLst>
                <a:latin typeface="Calibri" panose="020F0502020204030204"/>
              </a:rPr>
              <a:t>‘Many Eyes’</a:t>
            </a:r>
          </a:p>
        </p:txBody>
      </p:sp>
      <p:sp>
        <p:nvSpPr>
          <p:cNvPr id="5" name="TextBox 4"/>
          <p:cNvSpPr txBox="1"/>
          <p:nvPr/>
        </p:nvSpPr>
        <p:spPr>
          <a:xfrm>
            <a:off x="4039960" y="996288"/>
            <a:ext cx="5104040" cy="5114221"/>
          </a:xfrm>
          <a:prstGeom prst="rect">
            <a:avLst/>
          </a:prstGeom>
          <a:noFill/>
          <a:ln w="57150">
            <a:noFill/>
          </a:ln>
        </p:spPr>
        <p:txBody>
          <a:bodyPr wrap="square" rtlCol="0">
            <a:spAutoFit/>
          </a:bodyPr>
          <a:lstStyle/>
          <a:p>
            <a:pPr>
              <a:spcAft>
                <a:spcPts val="900"/>
              </a:spcAft>
              <a:defRPr/>
            </a:pPr>
            <a:r>
              <a:rPr lang="en-AU" sz="3600" b="1" dirty="0">
                <a:solidFill>
                  <a:srgbClr val="FFFF66"/>
                </a:solidFill>
                <a:effectLst>
                  <a:glow rad="101600">
                    <a:schemeClr val="tx1">
                      <a:alpha val="60000"/>
                    </a:schemeClr>
                  </a:glow>
                </a:effectLst>
              </a:rPr>
              <a:t>Our witness</a:t>
            </a:r>
          </a:p>
          <a:p>
            <a:pPr>
              <a:spcAft>
                <a:spcPts val="450"/>
              </a:spcAft>
              <a:defRPr/>
            </a:pPr>
            <a:r>
              <a:rPr lang="en-AU" sz="2800" b="1" dirty="0">
                <a:solidFill>
                  <a:schemeClr val="bg1"/>
                </a:solidFill>
                <a:effectLst>
                  <a:glow rad="101600">
                    <a:schemeClr val="tx1">
                      <a:alpha val="60000"/>
                    </a:schemeClr>
                  </a:glow>
                </a:effectLst>
              </a:rPr>
              <a:t>There are ‘many eyes’ watching us from outside the cross. What do they see?</a:t>
            </a:r>
          </a:p>
          <a:p>
            <a:pPr lvl="1">
              <a:spcAft>
                <a:spcPts val="450"/>
              </a:spcAft>
              <a:defRPr/>
            </a:pPr>
            <a:r>
              <a:rPr lang="en-AU" sz="2800" b="1" dirty="0">
                <a:solidFill>
                  <a:schemeClr val="bg1"/>
                </a:solidFill>
                <a:effectLst>
                  <a:glow rad="101600">
                    <a:schemeClr val="tx1">
                      <a:alpha val="60000"/>
                    </a:schemeClr>
                  </a:glow>
                </a:effectLst>
              </a:rPr>
              <a:t>… how we treat each other</a:t>
            </a:r>
          </a:p>
          <a:p>
            <a:pPr lvl="1">
              <a:spcAft>
                <a:spcPts val="450"/>
              </a:spcAft>
              <a:defRPr/>
            </a:pPr>
            <a:r>
              <a:rPr lang="en-AU" sz="2800" b="1" dirty="0">
                <a:solidFill>
                  <a:schemeClr val="bg1"/>
                </a:solidFill>
                <a:effectLst>
                  <a:glow rad="101600">
                    <a:schemeClr val="tx1">
                      <a:alpha val="60000"/>
                    </a:schemeClr>
                  </a:glow>
                </a:effectLst>
              </a:rPr>
              <a:t>… how we listen to each other</a:t>
            </a:r>
          </a:p>
          <a:p>
            <a:pPr lvl="1">
              <a:spcAft>
                <a:spcPts val="450"/>
              </a:spcAft>
              <a:defRPr/>
            </a:pPr>
            <a:r>
              <a:rPr lang="en-AU" sz="2800" b="1" dirty="0">
                <a:solidFill>
                  <a:schemeClr val="bg1"/>
                </a:solidFill>
                <a:effectLst>
                  <a:glow rad="101600">
                    <a:schemeClr val="tx1">
                      <a:alpha val="60000"/>
                    </a:schemeClr>
                  </a:glow>
                </a:effectLst>
              </a:rPr>
              <a:t>… how we respect each other</a:t>
            </a:r>
          </a:p>
          <a:p>
            <a:pPr lvl="1">
              <a:spcAft>
                <a:spcPts val="450"/>
              </a:spcAft>
              <a:defRPr/>
            </a:pPr>
            <a:r>
              <a:rPr lang="en-AU" sz="2800" b="1" dirty="0">
                <a:solidFill>
                  <a:schemeClr val="bg1"/>
                </a:solidFill>
                <a:effectLst>
                  <a:glow rad="101600">
                    <a:schemeClr val="tx1">
                      <a:alpha val="60000"/>
                    </a:schemeClr>
                  </a:glow>
                </a:effectLst>
              </a:rPr>
              <a:t>… how we bless each other</a:t>
            </a:r>
          </a:p>
          <a:p>
            <a:pPr>
              <a:spcBef>
                <a:spcPts val="1200"/>
              </a:spcBef>
              <a:spcAft>
                <a:spcPts val="1200"/>
              </a:spcAft>
              <a:defRPr/>
            </a:pPr>
            <a:r>
              <a:rPr lang="en-AU" sz="2800" b="1" dirty="0">
                <a:solidFill>
                  <a:schemeClr val="bg1"/>
                </a:solidFill>
                <a:effectLst>
                  <a:glow rad="101600">
                    <a:schemeClr val="tx1">
                      <a:alpha val="60000"/>
                    </a:schemeClr>
                  </a:glow>
                </a:effectLst>
              </a:rPr>
              <a:t>What is our witness of reconciliation to them?</a:t>
            </a:r>
          </a:p>
        </p:txBody>
      </p:sp>
    </p:spTree>
    <p:extLst>
      <p:ext uri="{BB962C8B-B14F-4D97-AF65-F5344CB8AC3E}">
        <p14:creationId xmlns:p14="http://schemas.microsoft.com/office/powerpoint/2010/main" val="403028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0" y="1736932"/>
            <a:ext cx="4169264" cy="5121068"/>
          </a:xfrm>
          <a:prstGeom prst="rect">
            <a:avLst/>
          </a:prstGeom>
        </p:spPr>
      </p:pic>
      <p:sp>
        <p:nvSpPr>
          <p:cNvPr id="3" name="TextBox 2"/>
          <p:cNvSpPr txBox="1"/>
          <p:nvPr/>
        </p:nvSpPr>
        <p:spPr>
          <a:xfrm>
            <a:off x="136700" y="163776"/>
            <a:ext cx="3309731" cy="784830"/>
          </a:xfrm>
          <a:prstGeom prst="rect">
            <a:avLst/>
          </a:prstGeom>
          <a:noFill/>
        </p:spPr>
        <p:txBody>
          <a:bodyPr wrap="square" rtlCol="0">
            <a:spAutoFit/>
          </a:bodyPr>
          <a:lstStyle/>
          <a:p>
            <a:pPr>
              <a:defRPr/>
            </a:pPr>
            <a:r>
              <a:rPr lang="en-AU" sz="4500" b="1" dirty="0">
                <a:solidFill>
                  <a:prstClr val="white"/>
                </a:solidFill>
                <a:effectLst>
                  <a:glow rad="101600">
                    <a:prstClr val="black">
                      <a:alpha val="60000"/>
                    </a:prstClr>
                  </a:glow>
                </a:effectLst>
                <a:latin typeface="Calibri" panose="020F0502020204030204"/>
              </a:rPr>
              <a:t>‘Many Eyes’</a:t>
            </a:r>
          </a:p>
        </p:txBody>
      </p:sp>
      <p:sp>
        <p:nvSpPr>
          <p:cNvPr id="5" name="TextBox 4"/>
          <p:cNvSpPr txBox="1"/>
          <p:nvPr/>
        </p:nvSpPr>
        <p:spPr>
          <a:xfrm>
            <a:off x="4169264" y="1736932"/>
            <a:ext cx="4293704" cy="707886"/>
          </a:xfrm>
          <a:prstGeom prst="rect">
            <a:avLst/>
          </a:prstGeom>
          <a:noFill/>
          <a:ln w="57150">
            <a:noFill/>
          </a:ln>
        </p:spPr>
        <p:txBody>
          <a:bodyPr wrap="square" rtlCol="0">
            <a:spAutoFit/>
          </a:bodyPr>
          <a:lstStyle/>
          <a:p>
            <a:pPr>
              <a:spcAft>
                <a:spcPts val="900"/>
              </a:spcAft>
              <a:defRPr/>
            </a:pPr>
            <a:r>
              <a:rPr lang="en-AU" sz="4000" b="1" dirty="0">
                <a:solidFill>
                  <a:srgbClr val="FFFF66"/>
                </a:solidFill>
                <a:effectLst>
                  <a:glow rad="101600">
                    <a:schemeClr val="tx1">
                      <a:alpha val="60000"/>
                    </a:schemeClr>
                  </a:glow>
                </a:effectLst>
              </a:rPr>
              <a:t>What do you see ?</a:t>
            </a:r>
          </a:p>
        </p:txBody>
      </p:sp>
    </p:spTree>
    <p:extLst>
      <p:ext uri="{BB962C8B-B14F-4D97-AF65-F5344CB8AC3E}">
        <p14:creationId xmlns:p14="http://schemas.microsoft.com/office/powerpoint/2010/main" val="17497977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2008</Words>
  <Application>Microsoft Office PowerPoint</Application>
  <PresentationFormat>On-screen Show (4:3)</PresentationFormat>
  <Paragraphs>199</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 Marilyn</dc:creator>
  <cp:lastModifiedBy>Wall, Marilyn</cp:lastModifiedBy>
  <cp:revision>30</cp:revision>
  <dcterms:created xsi:type="dcterms:W3CDTF">2020-10-08T02:21:34Z</dcterms:created>
  <dcterms:modified xsi:type="dcterms:W3CDTF">2020-10-15T21:26:21Z</dcterms:modified>
</cp:coreProperties>
</file>